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49" r:id="rId2"/>
  </p:sldMasterIdLst>
  <p:notesMasterIdLst>
    <p:notesMasterId r:id="rId16"/>
  </p:notesMasterIdLst>
  <p:sldIdLst>
    <p:sldId id="259" r:id="rId3"/>
    <p:sldId id="262" r:id="rId4"/>
    <p:sldId id="263" r:id="rId5"/>
    <p:sldId id="260" r:id="rId6"/>
    <p:sldId id="265" r:id="rId7"/>
    <p:sldId id="267" r:id="rId8"/>
    <p:sldId id="268" r:id="rId9"/>
    <p:sldId id="290" r:id="rId10"/>
    <p:sldId id="291" r:id="rId11"/>
    <p:sldId id="294" r:id="rId12"/>
    <p:sldId id="295" r:id="rId13"/>
    <p:sldId id="296" r:id="rId14"/>
    <p:sldId id="297" r:id="rId1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0000"/>
    <a:srgbClr val="5F5F5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Arial" charset="0"/>
              </a:defRPr>
            </a:lvl1pPr>
          </a:lstStyle>
          <a:p>
            <a:pPr>
              <a:defRPr/>
            </a:pPr>
            <a:endParaRPr lang="it-IT"/>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Arial" charset="0"/>
              </a:defRPr>
            </a:lvl1pPr>
          </a:lstStyle>
          <a:p>
            <a:pPr>
              <a:defRPr/>
            </a:pPr>
            <a:endParaRPr lang="it-IT"/>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Arial" charset="0"/>
              </a:defRPr>
            </a:lvl1pPr>
          </a:lstStyle>
          <a:p>
            <a:pPr>
              <a:defRPr/>
            </a:pPr>
            <a:endParaRPr lang="it-IT"/>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BCBFB635-589B-4498-AFBF-2C8CE7C319C2}"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47F7EE92-D6BF-4487-A483-A7B542ACF53F}" type="slidenum">
              <a:rPr lang="it-IT"/>
              <a:pPr/>
              <a:t>1</a:t>
            </a:fld>
            <a:endParaRPr lang="it-IT"/>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0243" name="Rectangle 3"/>
          <p:cNvSpPr>
            <a:spLocks noGrp="1" noChangeArrowheads="1"/>
          </p:cNvSpPr>
          <p:nvPr>
            <p:ph type="body" idx="1"/>
          </p:nvPr>
        </p:nvSpPr>
        <p:spPr>
          <a:xfrm>
            <a:off x="914400" y="4343400"/>
            <a:ext cx="5029200" cy="4114800"/>
          </a:xfrm>
        </p:spPr>
        <p:txBody>
          <a:bodyPr/>
          <a:lstStyle/>
          <a:p>
            <a:pPr eaLnBrk="1" hangingPunct="1">
              <a:defRPr/>
            </a:pPr>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E6D0C14-DCBE-466E-8046-9699C0FE8154}" type="slidenum">
              <a:rPr lang="it-IT"/>
              <a:pPr/>
              <a:t>10</a:t>
            </a:fld>
            <a:endParaRPr lang="it-IT"/>
          </a:p>
        </p:txBody>
      </p:sp>
      <p:sp>
        <p:nvSpPr>
          <p:cNvPr id="82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2947"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11A1EC9-E2B2-46FF-8022-BAA31FD879EA}" type="slidenum">
              <a:rPr lang="it-IT"/>
              <a:pPr/>
              <a:t>11</a:t>
            </a:fld>
            <a:endParaRPr lang="it-IT"/>
          </a:p>
        </p:txBody>
      </p:sp>
      <p:sp>
        <p:nvSpPr>
          <p:cNvPr id="84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4995"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8349E2E8-3488-4C24-93FA-D33987880CCB}" type="slidenum">
              <a:rPr lang="it-IT"/>
              <a:pPr/>
              <a:t>12</a:t>
            </a:fld>
            <a:endParaRPr lang="it-IT"/>
          </a:p>
        </p:txBody>
      </p:sp>
      <p:sp>
        <p:nvSpPr>
          <p:cNvPr id="87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7043"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7CA2972-BCD8-4FEB-BDF8-C444E278B70A}" type="slidenum">
              <a:rPr lang="it-IT"/>
              <a:pPr/>
              <a:t>13</a:t>
            </a:fld>
            <a:endParaRPr lang="it-IT"/>
          </a:p>
        </p:txBody>
      </p:sp>
      <p:sp>
        <p:nvSpPr>
          <p:cNvPr id="89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89091"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A4385F83-1EB0-4ED4-88E8-D729432E82A3}" type="slidenum">
              <a:rPr lang="it-IT"/>
              <a:pPr/>
              <a:t>2</a:t>
            </a:fld>
            <a:endParaRPr lang="it-IT"/>
          </a:p>
        </p:txBody>
      </p:sp>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7411"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2DC6DAC-F771-4851-A3F2-3B6A402A1E36}" type="slidenum">
              <a:rPr lang="it-IT"/>
              <a:pPr/>
              <a:t>3</a:t>
            </a:fld>
            <a:endParaRPr lang="it-IT"/>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702ABE6D-6036-499D-BBB1-3AEEAD7BCAFE}" type="slidenum">
              <a:rPr lang="it-IT"/>
              <a:pPr/>
              <a:t>4</a:t>
            </a:fld>
            <a:endParaRPr lang="it-IT"/>
          </a:p>
        </p:txBody>
      </p:sp>
      <p:sp>
        <p:nvSpPr>
          <p:cNvPr id="122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2291"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A3A8E5E-17C7-4D64-B765-ED622D0EDC32}" type="slidenum">
              <a:rPr lang="it-IT"/>
              <a:pPr/>
              <a:t>5</a:t>
            </a:fld>
            <a:endParaRPr lang="it-IT"/>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7DD7A33-9B3C-4B7F-A052-AB2911699D55}" type="slidenum">
              <a:rPr lang="it-IT"/>
              <a:pPr/>
              <a:t>6</a:t>
            </a:fld>
            <a:endParaRPr lang="it-IT"/>
          </a:p>
        </p:txBody>
      </p:sp>
      <p:sp>
        <p:nvSpPr>
          <p:cNvPr id="27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7651"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DA0DD28A-E26C-46B8-95B1-68087005A706}" type="slidenum">
              <a:rPr lang="it-IT"/>
              <a:pPr/>
              <a:t>7</a:t>
            </a:fld>
            <a:endParaRPr lang="it-IT"/>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9699"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C7DEC89F-D9FE-4A3E-B505-518E46F31175}" type="slidenum">
              <a:rPr lang="it-IT"/>
              <a:pPr/>
              <a:t>8</a:t>
            </a:fld>
            <a:endParaRPr lang="it-IT"/>
          </a:p>
        </p:txBody>
      </p:sp>
      <p:sp>
        <p:nvSpPr>
          <p:cNvPr id="747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74755"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BA4FE9CD-6244-429D-86D7-ED37AFA82630}" type="slidenum">
              <a:rPr lang="it-IT"/>
              <a:pPr/>
              <a:t>9</a:t>
            </a:fld>
            <a:endParaRPr lang="it-IT"/>
          </a:p>
        </p:txBody>
      </p:sp>
      <p:sp>
        <p:nvSpPr>
          <p:cNvPr id="768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76803" name="Rectangle 3"/>
          <p:cNvSpPr>
            <a:spLocks noGrp="1" noChangeArrowheads="1"/>
          </p:cNvSpPr>
          <p:nvPr>
            <p:ph type="body" idx="1"/>
          </p:nvPr>
        </p:nvSpPr>
        <p:spPr/>
        <p:txBody>
          <a:bodyPr/>
          <a:lstStyle/>
          <a:p>
            <a:pPr eaLnBrk="1" hangingPunct="1">
              <a:defRPr/>
            </a:pPr>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5CEE9F3D-3489-41FC-85F4-94D2BC075EC6}"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248F225C-B6D1-48D6-8580-D591A0CE1305}" type="slidenum">
              <a:rPr lang="it-IT"/>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D242AD29-AA4E-47D1-B651-8F94B2EB91EB}" type="slidenum">
              <a:rPr lang="it-IT"/>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vert="horz"/>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vert="horz"/>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smtClean="0"/>
              <a:t>Fare clic per modificare stile</a:t>
            </a:r>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CD5998EB-329B-4257-837D-10706A525152}" type="slidenum">
              <a:rPr lang="it-IT"/>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vert="horz"/>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FE5DDE5E-9992-4751-833B-7685607FB951}" type="slidenum">
              <a:rPr lang="it-IT"/>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68F67049-D92C-4D1F-A990-DBE9DE7B2225}" type="slidenum">
              <a:rPr lang="it-IT"/>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fld id="{670FD690-BD61-4F6B-BAFA-AB67EDD2ADC0}" type="slidenum">
              <a:rPr lang="it-IT"/>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fld id="{86629557-36DA-4C39-BE6C-E842B37AFC54}" type="slidenum">
              <a:rPr lang="it-IT"/>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fld id="{BC232095-2568-4A62-B6BD-8351821F8FCE}" type="slidenum">
              <a:rPr lang="it-IT"/>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A7D4A461-7742-437A-9368-7BD2CFD90C4A}" type="slidenum">
              <a:rPr lang="it-IT"/>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0374D2F1-5BD4-49B6-954E-4A357A29FC5C}" type="slidenum">
              <a:rPr lang="it-IT"/>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Arial" charset="0"/>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Arial"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A5F41D9E-98C8-46E5-B5F9-3D1076D9FCDF}"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6453188"/>
            <a:ext cx="9144000" cy="404812"/>
          </a:xfrm>
          <a:prstGeom prst="rect">
            <a:avLst/>
          </a:prstGeom>
          <a:solidFill>
            <a:srgbClr val="800000"/>
          </a:solidFill>
          <a:ln w="9525">
            <a:solidFill>
              <a:srgbClr val="8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it-IT">
              <a:latin typeface="Arial" charset="0"/>
              <a:ea typeface="ＭＳ Ｐゴシック" charset="0"/>
            </a:endParaRPr>
          </a:p>
        </p:txBody>
      </p:sp>
      <p:sp>
        <p:nvSpPr>
          <p:cNvPr id="13315" name="Line 3"/>
          <p:cNvSpPr>
            <a:spLocks noChangeShapeType="1"/>
          </p:cNvSpPr>
          <p:nvPr/>
        </p:nvSpPr>
        <p:spPr bwMode="auto">
          <a:xfrm>
            <a:off x="0" y="6453188"/>
            <a:ext cx="9144000" cy="0"/>
          </a:xfrm>
          <a:prstGeom prst="line">
            <a:avLst/>
          </a:prstGeom>
          <a:noFill/>
          <a:ln w="38100">
            <a:solidFill>
              <a:srgbClr val="00666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pic>
        <p:nvPicPr>
          <p:cNvPr id="13316" name="Picture 4" descr="sapienzaLogo-ML_3D_cmyk"/>
          <p:cNvPicPr>
            <a:picLocks noChangeAspect="1" noChangeArrowheads="1"/>
          </p:cNvPicPr>
          <p:nvPr/>
        </p:nvPicPr>
        <p:blipFill>
          <a:blip r:embed="rId13">
            <a:clrChange>
              <a:clrFrom>
                <a:srgbClr val="FFFFFF"/>
              </a:clrFrom>
              <a:clrTo>
                <a:srgbClr val="FFFFFF">
                  <a:alpha val="0"/>
                </a:srgbClr>
              </a:clrTo>
            </a:clrChange>
          </a:blip>
          <a:srcRect t="33287" r="64174" b="35181"/>
          <a:stretch>
            <a:fillRect/>
          </a:stretch>
        </p:blipFill>
        <p:spPr bwMode="auto">
          <a:xfrm>
            <a:off x="209550" y="214313"/>
            <a:ext cx="762000" cy="622300"/>
          </a:xfrm>
          <a:prstGeom prst="rect">
            <a:avLst/>
          </a:prstGeom>
          <a:noFill/>
          <a:ln w="9525">
            <a:noFill/>
            <a:miter lim="800000"/>
            <a:headEnd/>
            <a:tailEnd/>
          </a:ln>
        </p:spPr>
      </p:pic>
      <p:sp>
        <p:nvSpPr>
          <p:cNvPr id="13317" name="Line 5"/>
          <p:cNvSpPr>
            <a:spLocks noChangeShapeType="1"/>
          </p:cNvSpPr>
          <p:nvPr/>
        </p:nvSpPr>
        <p:spPr bwMode="auto">
          <a:xfrm>
            <a:off x="0" y="6453188"/>
            <a:ext cx="9144000" cy="0"/>
          </a:xfrm>
          <a:prstGeom prst="line">
            <a:avLst/>
          </a:prstGeom>
          <a:noFill/>
          <a:ln w="38100">
            <a:solidFill>
              <a:srgbClr val="006666"/>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13318" name="Rectangle 6"/>
          <p:cNvSpPr>
            <a:spLocks noChangeArrowheads="1"/>
          </p:cNvSpPr>
          <p:nvPr/>
        </p:nvSpPr>
        <p:spPr bwMode="auto">
          <a:xfrm>
            <a:off x="0" y="6453188"/>
            <a:ext cx="9144000" cy="404812"/>
          </a:xfrm>
          <a:prstGeom prst="rect">
            <a:avLst/>
          </a:prstGeom>
          <a:solidFill>
            <a:srgbClr val="800000"/>
          </a:solidFill>
          <a:ln w="9525">
            <a:solidFill>
              <a:srgbClr val="800000"/>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it-IT">
              <a:latin typeface="Arial" charset="0"/>
              <a:ea typeface="ＭＳ Ｐゴシック" charset="0"/>
            </a:endParaRPr>
          </a:p>
        </p:txBody>
      </p:sp>
      <p:sp>
        <p:nvSpPr>
          <p:cNvPr id="13319" name="Line 7"/>
          <p:cNvSpPr>
            <a:spLocks noChangeShapeType="1"/>
          </p:cNvSpPr>
          <p:nvPr/>
        </p:nvSpPr>
        <p:spPr bwMode="auto">
          <a:xfrm>
            <a:off x="0" y="6453188"/>
            <a:ext cx="9144000" cy="0"/>
          </a:xfrm>
          <a:prstGeom prst="line">
            <a:avLst/>
          </a:prstGeom>
          <a:noFill/>
          <a:ln w="38100">
            <a:solidFill>
              <a:srgbClr val="5F5F5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pic>
        <p:nvPicPr>
          <p:cNvPr id="13320" name="Picture 10" descr="Ania"/>
          <p:cNvPicPr>
            <a:picLocks noChangeAspect="1" noChangeArrowheads="1"/>
          </p:cNvPicPr>
          <p:nvPr userDrawn="1"/>
        </p:nvPicPr>
        <p:blipFill>
          <a:blip r:embed="rId14"/>
          <a:srcRect/>
          <a:stretch>
            <a:fillRect/>
          </a:stretch>
        </p:blipFill>
        <p:spPr bwMode="auto">
          <a:xfrm>
            <a:off x="7524750" y="0"/>
            <a:ext cx="1511300" cy="1135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http://www.google.it/url?sa=i&amp;rct=j&amp;q=&amp;esrc=s&amp;frm=1&amp;source=images&amp;cd=&amp;cad=rja&amp;uact=8&amp;ved=0CAcQjRw&amp;url=http://www.sipnei.it/index.php/eventi/congresso-2011/item/195-galleria-fotografica&amp;ei=dLpiVeqJNoG1UM_egbAG&amp;bvm=bv.93990622,d.ZGU&amp;psig=AFQjCNGc1zJ6Yo8SqvPYRYvzKPh7j00K1w&amp;ust=1432619974684634" TargetMode="External"/><Relationship Id="rId7" Type="http://schemas.openxmlformats.org/officeDocument/2006/relationships/hyperlink" Target="http://www.google.it/url?sa=i&amp;rct=j&amp;q=&amp;esrc=s&amp;frm=1&amp;source=images&amp;cd=&amp;cad=rja&amp;uact=8&amp;ved=0CAcQjRw&amp;url=http://ospitiweb.indire.it/adi/SemFeb2009_atti/Cubelli/sa9C_110_tema.htm&amp;ei=U-9iVcSVCIzA7AbesoOoCA&amp;bvm=bv.93990622,d.bGg&amp;psig=AFQjCNFfuwEerdO2JB-LQ2qHg9ZxUwsJbA&amp;ust=1432633518155179"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9.jpeg"/><Relationship Id="rId5" Type="http://schemas.openxmlformats.org/officeDocument/2006/relationships/hyperlink" Target="http://www.google.it/url?sa=i&amp;rct=j&amp;q=&amp;esrc=s&amp;frm=1&amp;source=images&amp;cd=&amp;cad=rja&amp;uact=8&amp;ved=0CAcQjRw&amp;url=http://wisesociety.it/wise-people/massimo-ammaniti/&amp;ei=1btiVYyrEozXUaLWgLgF&amp;bvm=bv.93990622,d.ZGU&amp;psig=AFQjCNHGsFHFZvbFcXxMIjPbltkb6UavgA&amp;ust=1432620328270757" TargetMode="Externa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google.it/url?sa=i&amp;rct=j&amp;q=&amp;esrc=s&amp;frm=1&amp;source=images&amp;cd=&amp;cad=rja&amp;uact=8&amp;ved=0CAcQjRw&amp;url=http://www.psicologia1.uniroma1.it/static/didattica/IdDocente_202.shtml&amp;ei=pvJiVdyuAYH67AaY_4OYAQ&amp;bvm=bv.93990622,d.bGg&amp;psig=AFQjCNEKct_ySrfLPGOd5tUbBORG6_0W8w&amp;ust=1432634397060514" TargetMode="External"/><Relationship Id="rId7" Type="http://schemas.openxmlformats.org/officeDocument/2006/relationships/hyperlink" Target="http://www.google.it/url?sa=i&amp;rct=j&amp;q=&amp;esrc=s&amp;frm=1&amp;source=images&amp;cd=&amp;cad=rja&amp;uact=8&amp;ved=0CAcQjRw&amp;url=http://www.stateofmind.it/bibliography/fernandez-isabel/&amp;ei=jPRiVbvOIujD7gbT6YDoBg&amp;bvm=bv.93990622,d.bGQ&amp;psig=AFQjCNE8x7QTX51UYEZJXSQNA07lbd3zDA&amp;ust=1432634888776048"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12.jpeg"/><Relationship Id="rId5" Type="http://schemas.openxmlformats.org/officeDocument/2006/relationships/hyperlink" Target="http://www.google.it/url?sa=i&amp;rct=j&amp;q=&amp;esrc=s&amp;frm=1&amp;source=images&amp;cd=&amp;cad=rja&amp;uact=8&amp;ved=0CAcQjRw&amp;url=http://sarahkay80s.blogspot.com/2013/02/omogenitorialita-intervista-al-prof.html&amp;ei=SvNiVchIxKvsBt_Lg9AD&amp;bvm=bv.93990622,d.bGg&amp;psig=AFQjCNFpKAJ8cd5v3_0cKAu-qXipVXU7WA&amp;ust=1432634546728189" TargetMode="Externa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CAcQjRw&amp;url=http://www.lowcountrymhconference.com/speakers/&amp;ei=AvZiVcHYBIHW7gaJ44HACw&amp;bvm=bv.93990622,d.bGQ&amp;psig=AFQjCNH4Ult7mOIw2-xvBEl-Oi3I-SZSgA&amp;ust=1432635263207994"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ved=0CAcQjRw&amp;url=http://hprt-cambridge.org/human-spirit/manifesto/&amp;ei=AvtiVYPhFsO17gb_jYHQCw&amp;bvm=bv.93990622,d.bGQ&amp;psig=AFQjCNHgDP0b7zWMngR737YJu5_C3Nj73g&amp;ust=1432636498930193" TargetMode="External"/><Relationship Id="rId2" Type="http://schemas.openxmlformats.org/officeDocument/2006/relationships/notesSlide" Target="../notesSlides/notesSlide13.xml"/><Relationship Id="rId1" Type="http://schemas.openxmlformats.org/officeDocument/2006/relationships/slideLayout" Target="../slideLayouts/slideLayout18.xml"/><Relationship Id="rId5" Type="http://schemas.openxmlformats.org/officeDocument/2006/relationships/image" Target="../media/image16.pn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it/url?sa=i&amp;rct=j&amp;q=&amp;esrc=s&amp;frm=1&amp;source=images&amp;cd=&amp;cad=rja&amp;uact=8&amp;docid=5w7qfamkB1KihM&amp;tbnid=BuK67X9UmZdbzM:&amp;ved=0CAUQjRw&amp;url=http://www.nordestdigitale.com/comitato-scientifico&amp;ei=DhK8U-_EHNKW0QXW44D4BQ&amp;bvm=bv.70138588,d.d2k&amp;psig=AFQjCNFIF9fCPK3OyFBcb9n4ZOnQ9YJ8bQ&amp;ust=1404920700333533" TargetMode="External"/><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it/url?sa=i&amp;rct=j&amp;q=&amp;esrc=s&amp;source=images&amp;cd=&amp;cad=rja&amp;uact=8&amp;ved=0CAcQjRw&amp;url=http%3A%2F%2Fwww.rai.tv%2Fdl%2FRaiTV%2Fprogrammi%2Fmedia%2FContentItem-7ed4ef34-aee6-4a3d-b08d-bd69ccd76b85.html&amp;ei=7lVkVeTmCoqU7AaYrYEo&amp;bvm=bv.93990622,d.bGQ&amp;psig=AFQjCNHylqgr5aj_nY_TzQc0ha8B6GKxsw&amp;ust=1432725330785521"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1195388"/>
            <a:ext cx="9144000" cy="865187"/>
          </a:xfrm>
          <a:prstGeom prst="rect">
            <a:avLst/>
          </a:prstGeom>
          <a:solidFill>
            <a:srgbClr val="5F5F5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it-IT">
              <a:latin typeface="Arial" charset="0"/>
              <a:ea typeface="ＭＳ Ｐゴシック" charset="0"/>
            </a:endParaRPr>
          </a:p>
        </p:txBody>
      </p:sp>
      <p:sp>
        <p:nvSpPr>
          <p:cNvPr id="9219" name="Rectangle 3"/>
          <p:cNvSpPr>
            <a:spLocks noChangeArrowheads="1"/>
          </p:cNvSpPr>
          <p:nvPr/>
        </p:nvSpPr>
        <p:spPr bwMode="auto">
          <a:xfrm>
            <a:off x="0" y="0"/>
            <a:ext cx="2484438" cy="6858000"/>
          </a:xfrm>
          <a:prstGeom prst="rect">
            <a:avLst/>
          </a:prstGeom>
          <a:solidFill>
            <a:srgbClr val="80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it-IT">
              <a:latin typeface="Arial" charset="0"/>
              <a:ea typeface="ＭＳ Ｐゴシック" charset="0"/>
            </a:endParaRPr>
          </a:p>
        </p:txBody>
      </p:sp>
      <p:sp>
        <p:nvSpPr>
          <p:cNvPr id="9220" name="Rectangle 4"/>
          <p:cNvSpPr>
            <a:spLocks noChangeArrowheads="1"/>
          </p:cNvSpPr>
          <p:nvPr/>
        </p:nvSpPr>
        <p:spPr bwMode="auto">
          <a:xfrm>
            <a:off x="395288" y="5661025"/>
            <a:ext cx="8748712" cy="215900"/>
          </a:xfrm>
          <a:prstGeom prst="rect">
            <a:avLst/>
          </a:prstGeom>
          <a:solidFill>
            <a:srgbClr val="8000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it-IT">
              <a:latin typeface="Arial" charset="0"/>
              <a:ea typeface="ＭＳ Ｐゴシック" charset="0"/>
            </a:endParaRPr>
          </a:p>
        </p:txBody>
      </p:sp>
      <p:sp>
        <p:nvSpPr>
          <p:cNvPr id="9222" name="Text Box 6"/>
          <p:cNvSpPr txBox="1">
            <a:spLocks noChangeArrowheads="1"/>
          </p:cNvSpPr>
          <p:nvPr/>
        </p:nvSpPr>
        <p:spPr bwMode="auto">
          <a:xfrm rot="16200000">
            <a:off x="8645525" y="1084263"/>
            <a:ext cx="458788"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eaVert">
            <a:spAutoFit/>
          </a:bodyPr>
          <a:lstStyle/>
          <a:p>
            <a:pPr>
              <a:spcBef>
                <a:spcPct val="50000"/>
              </a:spcBef>
              <a:defRPr/>
            </a:pPr>
            <a:endParaRPr lang="it-IT">
              <a:latin typeface="Arial" charset="0"/>
              <a:ea typeface="ＭＳ Ｐゴシック" charset="0"/>
            </a:endParaRPr>
          </a:p>
        </p:txBody>
      </p:sp>
      <p:sp>
        <p:nvSpPr>
          <p:cNvPr id="9224" name="Line 8"/>
          <p:cNvSpPr>
            <a:spLocks noChangeShapeType="1"/>
          </p:cNvSpPr>
          <p:nvPr/>
        </p:nvSpPr>
        <p:spPr bwMode="auto">
          <a:xfrm>
            <a:off x="0" y="1052513"/>
            <a:ext cx="9144000" cy="0"/>
          </a:xfrm>
          <a:prstGeom prst="line">
            <a:avLst/>
          </a:prstGeom>
          <a:noFill/>
          <a:ln w="101600">
            <a:solidFill>
              <a:srgbClr val="5F5F5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9225" name="Text Box 9"/>
          <p:cNvSpPr txBox="1">
            <a:spLocks noChangeArrowheads="1"/>
          </p:cNvSpPr>
          <p:nvPr/>
        </p:nvSpPr>
        <p:spPr bwMode="auto">
          <a:xfrm>
            <a:off x="2627313" y="2997200"/>
            <a:ext cx="6481762" cy="1300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Aft>
                <a:spcPct val="40000"/>
              </a:spcAft>
              <a:defRPr/>
            </a:pPr>
            <a:r>
              <a:rPr lang="it-IT" sz="2800" b="1" dirty="0">
                <a:latin typeface="Century Gothic" charset="0"/>
                <a:ea typeface="ＭＳ Ｐゴシック" charset="0"/>
              </a:rPr>
              <a:t>Presentazione del progetto:</a:t>
            </a:r>
          </a:p>
          <a:p>
            <a:pPr algn="ctr">
              <a:defRPr/>
            </a:pPr>
            <a:r>
              <a:rPr lang="it-IT" sz="4000" b="1" dirty="0" smtClean="0">
                <a:solidFill>
                  <a:srgbClr val="FF0000"/>
                </a:solidFill>
                <a:latin typeface="Century Gothic" charset="0"/>
                <a:ea typeface="ＭＳ Ｐゴシック" charset="0"/>
              </a:rPr>
              <a:t>ANIA </a:t>
            </a:r>
            <a:r>
              <a:rPr lang="it-IT" sz="4000" b="1" dirty="0" err="1" smtClean="0">
                <a:solidFill>
                  <a:srgbClr val="FF0000"/>
                </a:solidFill>
                <a:latin typeface="Century Gothic" charset="0"/>
                <a:ea typeface="ＭＳ Ｐゴシック" charset="0"/>
              </a:rPr>
              <a:t>Cares</a:t>
            </a:r>
            <a:endParaRPr lang="it-IT" sz="4000" b="1" dirty="0">
              <a:solidFill>
                <a:srgbClr val="FF0000"/>
              </a:solidFill>
              <a:latin typeface="Century Gothic" charset="0"/>
              <a:ea typeface="ＭＳ Ｐゴシック" charset="0"/>
            </a:endParaRPr>
          </a:p>
        </p:txBody>
      </p:sp>
      <p:sp>
        <p:nvSpPr>
          <p:cNvPr id="9226" name="Line 10"/>
          <p:cNvSpPr>
            <a:spLocks noChangeShapeType="1"/>
          </p:cNvSpPr>
          <p:nvPr/>
        </p:nvSpPr>
        <p:spPr bwMode="auto">
          <a:xfrm>
            <a:off x="0" y="2060575"/>
            <a:ext cx="9144000" cy="0"/>
          </a:xfrm>
          <a:prstGeom prst="line">
            <a:avLst/>
          </a:prstGeom>
          <a:noFill/>
          <a:ln w="3810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9227" name="Text Box 11"/>
          <p:cNvSpPr txBox="1">
            <a:spLocks noChangeArrowheads="1"/>
          </p:cNvSpPr>
          <p:nvPr/>
        </p:nvSpPr>
        <p:spPr bwMode="auto">
          <a:xfrm>
            <a:off x="3563938" y="1484313"/>
            <a:ext cx="3959225"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it-IT" sz="1200">
                <a:solidFill>
                  <a:srgbClr val="B2B2B2"/>
                </a:solidFill>
                <a:latin typeface="Century Gothic" charset="0"/>
                <a:ea typeface="ＭＳ Ｐゴシック" charset="0"/>
              </a:rPr>
              <a:t>Roma,  27 Maggio 2015</a:t>
            </a:r>
          </a:p>
        </p:txBody>
      </p:sp>
      <p:pic>
        <p:nvPicPr>
          <p:cNvPr id="15369" name="Picture 12" descr="logo +marchio"/>
          <p:cNvPicPr>
            <a:picLocks noChangeAspect="1" noChangeArrowheads="1"/>
          </p:cNvPicPr>
          <p:nvPr/>
        </p:nvPicPr>
        <p:blipFill>
          <a:blip r:embed="rId3"/>
          <a:srcRect l="15196" r="51974"/>
          <a:stretch>
            <a:fillRect/>
          </a:stretch>
        </p:blipFill>
        <p:spPr bwMode="auto">
          <a:xfrm>
            <a:off x="0" y="0"/>
            <a:ext cx="2484438" cy="1006475"/>
          </a:xfrm>
          <a:prstGeom prst="rect">
            <a:avLst/>
          </a:prstGeom>
          <a:noFill/>
          <a:ln w="9525">
            <a:noFill/>
            <a:miter lim="800000"/>
            <a:headEnd/>
            <a:tailEnd/>
          </a:ln>
        </p:spPr>
      </p:pic>
      <p:sp>
        <p:nvSpPr>
          <p:cNvPr id="9229" name="Line 13"/>
          <p:cNvSpPr>
            <a:spLocks noChangeShapeType="1"/>
          </p:cNvSpPr>
          <p:nvPr/>
        </p:nvSpPr>
        <p:spPr bwMode="auto">
          <a:xfrm>
            <a:off x="0" y="5949950"/>
            <a:ext cx="9144000" cy="0"/>
          </a:xfrm>
          <a:prstGeom prst="line">
            <a:avLst/>
          </a:prstGeom>
          <a:noFill/>
          <a:ln w="63500">
            <a:solidFill>
              <a:srgbClr val="5F5F5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9231" name="Line 15"/>
          <p:cNvSpPr>
            <a:spLocks noChangeShapeType="1"/>
          </p:cNvSpPr>
          <p:nvPr/>
        </p:nvSpPr>
        <p:spPr bwMode="auto">
          <a:xfrm>
            <a:off x="0" y="981075"/>
            <a:ext cx="9180513" cy="0"/>
          </a:xfrm>
          <a:prstGeom prst="line">
            <a:avLst/>
          </a:prstGeom>
          <a:noFill/>
          <a:ln w="38100">
            <a:solidFill>
              <a:srgbClr val="80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pic>
        <p:nvPicPr>
          <p:cNvPr id="15372" name="Picture 17" descr="Ania"/>
          <p:cNvPicPr>
            <a:picLocks noChangeAspect="1" noChangeArrowheads="1"/>
          </p:cNvPicPr>
          <p:nvPr/>
        </p:nvPicPr>
        <p:blipFill>
          <a:blip r:embed="rId4"/>
          <a:srcRect t="16164" r="-1915" b="18506"/>
          <a:stretch>
            <a:fillRect/>
          </a:stretch>
        </p:blipFill>
        <p:spPr bwMode="auto">
          <a:xfrm>
            <a:off x="4572000" y="0"/>
            <a:ext cx="1943100" cy="93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5" descr="image?view=image&amp;format=raw&amp;type=orig&amp;id=55">
            <a:hlinkClick r:id="rId3"/>
          </p:cNvPr>
          <p:cNvPicPr>
            <a:picLocks noChangeAspect="1" noChangeArrowheads="1"/>
          </p:cNvPicPr>
          <p:nvPr/>
        </p:nvPicPr>
        <p:blipFill>
          <a:blip r:embed="rId4"/>
          <a:srcRect t="10236" r="-2953"/>
          <a:stretch>
            <a:fillRect/>
          </a:stretch>
        </p:blipFill>
        <p:spPr bwMode="auto">
          <a:xfrm>
            <a:off x="323850" y="981075"/>
            <a:ext cx="1374775" cy="1800225"/>
          </a:xfrm>
          <a:prstGeom prst="rect">
            <a:avLst/>
          </a:prstGeom>
          <a:solidFill>
            <a:schemeClr val="bg2"/>
          </a:solidFill>
          <a:ln w="9525">
            <a:noFill/>
            <a:miter lim="800000"/>
            <a:headEnd/>
            <a:tailEnd/>
          </a:ln>
        </p:spPr>
      </p:pic>
      <p:sp>
        <p:nvSpPr>
          <p:cNvPr id="81926" name="Rectangle 6"/>
          <p:cNvSpPr>
            <a:spLocks noChangeArrowheads="1"/>
          </p:cNvSpPr>
          <p:nvPr/>
        </p:nvSpPr>
        <p:spPr bwMode="auto">
          <a:xfrm>
            <a:off x="1692275" y="1341438"/>
            <a:ext cx="5840413"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it-IT" sz="2000" b="1">
                <a:latin typeface="Century Gothic" pitchFamily="34" charset="0"/>
              </a:rPr>
              <a:t>Prof. Cristiano Violani</a:t>
            </a:r>
          </a:p>
          <a:p>
            <a:r>
              <a:rPr lang="it-IT" sz="2000">
                <a:latin typeface="Century Gothic" pitchFamily="34" charset="0"/>
              </a:rPr>
              <a:t>Preside della Facoltà di Medicina e Psicologia</a:t>
            </a:r>
          </a:p>
          <a:p>
            <a:r>
              <a:rPr lang="it-IT" sz="2000">
                <a:latin typeface="Century Gothic" pitchFamily="34" charset="0"/>
              </a:rPr>
              <a:t>Docente di Psicologia Clinica</a:t>
            </a:r>
          </a:p>
          <a:p>
            <a:r>
              <a:rPr lang="ja-JP" altLang="it-IT" sz="2000"/>
              <a:t>“</a:t>
            </a:r>
            <a:r>
              <a:rPr lang="it-IT" altLang="ja-JP" sz="2000">
                <a:latin typeface="Century Gothic" pitchFamily="34" charset="0"/>
              </a:rPr>
              <a:t>Sapienza</a:t>
            </a:r>
            <a:r>
              <a:rPr lang="ja-JP" altLang="it-IT" sz="2000"/>
              <a:t>”</a:t>
            </a:r>
            <a:r>
              <a:rPr lang="it-IT" altLang="ja-JP" sz="2000">
                <a:latin typeface="Century Gothic" pitchFamily="34" charset="0"/>
              </a:rPr>
              <a:t> Università di Roma</a:t>
            </a:r>
            <a:endParaRPr lang="it-IT" sz="2000">
              <a:latin typeface="Century Gothic" pitchFamily="34" charset="0"/>
            </a:endParaRPr>
          </a:p>
        </p:txBody>
      </p:sp>
      <p:sp>
        <p:nvSpPr>
          <p:cNvPr id="81927" name="Line 7"/>
          <p:cNvSpPr>
            <a:spLocks noChangeShapeType="1"/>
          </p:cNvSpPr>
          <p:nvPr/>
        </p:nvSpPr>
        <p:spPr bwMode="auto">
          <a:xfrm>
            <a:off x="0" y="981075"/>
            <a:ext cx="16922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1928" name="Line 8"/>
          <p:cNvSpPr>
            <a:spLocks noChangeShapeType="1"/>
          </p:cNvSpPr>
          <p:nvPr/>
        </p:nvSpPr>
        <p:spPr bwMode="auto">
          <a:xfrm>
            <a:off x="323850" y="2781300"/>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pic>
        <p:nvPicPr>
          <p:cNvPr id="37893" name="Picture 10" descr="Massimo-Ammaniti_11001">
            <a:hlinkClick r:id="rId5"/>
          </p:cNvPr>
          <p:cNvPicPr>
            <a:picLocks noChangeAspect="1" noChangeArrowheads="1"/>
          </p:cNvPicPr>
          <p:nvPr/>
        </p:nvPicPr>
        <p:blipFill>
          <a:blip r:embed="rId6"/>
          <a:srcRect l="68730" r="7112" b="-3513"/>
          <a:stretch>
            <a:fillRect/>
          </a:stretch>
        </p:blipFill>
        <p:spPr bwMode="auto">
          <a:xfrm>
            <a:off x="1476375" y="2924175"/>
            <a:ext cx="1223963" cy="1727200"/>
          </a:xfrm>
          <a:prstGeom prst="rect">
            <a:avLst/>
          </a:prstGeom>
          <a:noFill/>
          <a:ln w="9525">
            <a:noFill/>
            <a:miter lim="800000"/>
            <a:headEnd/>
            <a:tailEnd/>
          </a:ln>
        </p:spPr>
      </p:pic>
      <p:sp>
        <p:nvSpPr>
          <p:cNvPr id="81931" name="Line 11"/>
          <p:cNvSpPr>
            <a:spLocks noChangeShapeType="1"/>
          </p:cNvSpPr>
          <p:nvPr/>
        </p:nvSpPr>
        <p:spPr bwMode="auto">
          <a:xfrm>
            <a:off x="0" y="2924175"/>
            <a:ext cx="2700338"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1932" name="Line 12"/>
          <p:cNvSpPr>
            <a:spLocks noChangeShapeType="1"/>
          </p:cNvSpPr>
          <p:nvPr/>
        </p:nvSpPr>
        <p:spPr bwMode="auto">
          <a:xfrm>
            <a:off x="1476375" y="4581525"/>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1933" name="Rectangle 13"/>
          <p:cNvSpPr>
            <a:spLocks noChangeArrowheads="1"/>
          </p:cNvSpPr>
          <p:nvPr/>
        </p:nvSpPr>
        <p:spPr bwMode="auto">
          <a:xfrm>
            <a:off x="2735263" y="3573463"/>
            <a:ext cx="6408737"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it-IT" sz="2000" b="1">
                <a:latin typeface="Century Gothic" charset="0"/>
                <a:ea typeface="ＭＳ Ｐゴシック" charset="0"/>
              </a:rPr>
              <a:t>Prof. Massimo Ammaniti</a:t>
            </a:r>
            <a:r>
              <a:rPr lang="it-IT" sz="2000">
                <a:latin typeface="Century Gothic" charset="0"/>
                <a:ea typeface="ＭＳ Ｐゴシック" charset="0"/>
              </a:rPr>
              <a:t> </a:t>
            </a:r>
          </a:p>
          <a:p>
            <a:pPr>
              <a:defRPr/>
            </a:pPr>
            <a:r>
              <a:rPr lang="it-IT" sz="2000">
                <a:latin typeface="Century Gothic" charset="0"/>
                <a:ea typeface="ＭＳ Ｐゴシック" charset="0"/>
              </a:rPr>
              <a:t>Professore Emerito di Psicopatologia dello Sviluppo</a:t>
            </a:r>
          </a:p>
        </p:txBody>
      </p:sp>
      <p:pic>
        <p:nvPicPr>
          <p:cNvPr id="37897" name="Picture 15" descr="sa9C_cubelli">
            <a:hlinkClick r:id="rId7"/>
          </p:cNvPr>
          <p:cNvPicPr>
            <a:picLocks noChangeAspect="1" noChangeArrowheads="1"/>
          </p:cNvPicPr>
          <p:nvPr/>
        </p:nvPicPr>
        <p:blipFill>
          <a:blip r:embed="rId8"/>
          <a:srcRect l="18901" r="29614" b="1180"/>
          <a:stretch>
            <a:fillRect/>
          </a:stretch>
        </p:blipFill>
        <p:spPr bwMode="auto">
          <a:xfrm>
            <a:off x="250825" y="4652963"/>
            <a:ext cx="1152525" cy="1657350"/>
          </a:xfrm>
          <a:prstGeom prst="rect">
            <a:avLst/>
          </a:prstGeom>
          <a:noFill/>
          <a:ln w="9525">
            <a:noFill/>
            <a:miter lim="800000"/>
            <a:headEnd/>
            <a:tailEnd/>
          </a:ln>
        </p:spPr>
      </p:pic>
      <p:sp>
        <p:nvSpPr>
          <p:cNvPr id="81938" name="Line 18"/>
          <p:cNvSpPr>
            <a:spLocks noChangeShapeType="1"/>
          </p:cNvSpPr>
          <p:nvPr/>
        </p:nvSpPr>
        <p:spPr bwMode="auto">
          <a:xfrm>
            <a:off x="0" y="4652963"/>
            <a:ext cx="1403350"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1939" name="Line 19"/>
          <p:cNvSpPr>
            <a:spLocks noChangeShapeType="1"/>
          </p:cNvSpPr>
          <p:nvPr/>
        </p:nvSpPr>
        <p:spPr bwMode="auto">
          <a:xfrm>
            <a:off x="250825" y="6308725"/>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1940" name="Text Box 20"/>
          <p:cNvSpPr txBox="1">
            <a:spLocks noChangeArrowheads="1"/>
          </p:cNvSpPr>
          <p:nvPr/>
        </p:nvSpPr>
        <p:spPr bwMode="auto">
          <a:xfrm>
            <a:off x="1547813" y="4941888"/>
            <a:ext cx="6048375"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r>
              <a:rPr lang="it-IT" sz="2000" b="1">
                <a:latin typeface="Century Gothic" pitchFamily="34" charset="0"/>
              </a:rPr>
              <a:t>Prof. Roberto Cubelli</a:t>
            </a:r>
          </a:p>
          <a:p>
            <a:r>
              <a:rPr lang="it-IT" sz="2000">
                <a:latin typeface="Century Gothic" pitchFamily="34" charset="0"/>
              </a:rPr>
              <a:t>Docente di Psicologia Generale </a:t>
            </a:r>
          </a:p>
          <a:p>
            <a:r>
              <a:rPr lang="it-IT" sz="2000">
                <a:latin typeface="Century Gothic" pitchFamily="34" charset="0"/>
              </a:rPr>
              <a:t>Dipartimento di Psicologia e Scienze Cognitive </a:t>
            </a:r>
          </a:p>
          <a:p>
            <a:r>
              <a:rPr lang="it-IT" sz="2000">
                <a:latin typeface="Century Gothic" pitchFamily="34" charset="0"/>
              </a:rPr>
              <a:t>Università degli Studi di Trento</a:t>
            </a:r>
            <a:r>
              <a:rPr lang="it-IT"/>
              <a:t> </a:t>
            </a:r>
          </a:p>
        </p:txBody>
      </p:sp>
      <p:sp>
        <p:nvSpPr>
          <p:cNvPr id="81941" name="Line 21"/>
          <p:cNvSpPr>
            <a:spLocks noChangeShapeType="1"/>
          </p:cNvSpPr>
          <p:nvPr/>
        </p:nvSpPr>
        <p:spPr bwMode="auto">
          <a:xfrm>
            <a:off x="0" y="981075"/>
            <a:ext cx="16922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1942" name="Line 22"/>
          <p:cNvSpPr>
            <a:spLocks noChangeShapeType="1"/>
          </p:cNvSpPr>
          <p:nvPr/>
        </p:nvSpPr>
        <p:spPr bwMode="auto">
          <a:xfrm>
            <a:off x="323850" y="2781300"/>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1946" name="Line 26"/>
          <p:cNvSpPr>
            <a:spLocks noChangeShapeType="1"/>
          </p:cNvSpPr>
          <p:nvPr/>
        </p:nvSpPr>
        <p:spPr bwMode="auto">
          <a:xfrm>
            <a:off x="0" y="2924175"/>
            <a:ext cx="2700338"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1947" name="Line 27"/>
          <p:cNvSpPr>
            <a:spLocks noChangeShapeType="1"/>
          </p:cNvSpPr>
          <p:nvPr/>
        </p:nvSpPr>
        <p:spPr bwMode="auto">
          <a:xfrm>
            <a:off x="1476375" y="4581525"/>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8" descr="202">
            <a:hlinkClick r:id="rId3"/>
          </p:cNvPr>
          <p:cNvPicPr>
            <a:picLocks noChangeAspect="1" noChangeArrowheads="1"/>
          </p:cNvPicPr>
          <p:nvPr/>
        </p:nvPicPr>
        <p:blipFill>
          <a:blip r:embed="rId4"/>
          <a:srcRect l="21303" r="24374" b="2362"/>
          <a:stretch>
            <a:fillRect/>
          </a:stretch>
        </p:blipFill>
        <p:spPr bwMode="auto">
          <a:xfrm>
            <a:off x="355600" y="981075"/>
            <a:ext cx="1336675" cy="1800225"/>
          </a:xfrm>
          <a:prstGeom prst="rect">
            <a:avLst/>
          </a:prstGeom>
          <a:noFill/>
          <a:ln w="9525">
            <a:noFill/>
            <a:miter lim="800000"/>
            <a:headEnd/>
            <a:tailEnd/>
          </a:ln>
        </p:spPr>
      </p:pic>
      <p:sp>
        <p:nvSpPr>
          <p:cNvPr id="83972" name="Rectangle 4"/>
          <p:cNvSpPr>
            <a:spLocks noChangeArrowheads="1"/>
          </p:cNvSpPr>
          <p:nvPr/>
        </p:nvSpPr>
        <p:spPr bwMode="auto">
          <a:xfrm>
            <a:off x="1692275" y="1341438"/>
            <a:ext cx="75565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it-IT" sz="2000" b="1">
                <a:latin typeface="Century Gothic" pitchFamily="34" charset="0"/>
              </a:rPr>
              <a:t>Prof. Giampaolo Nicolais</a:t>
            </a:r>
          </a:p>
          <a:p>
            <a:r>
              <a:rPr lang="it-IT" sz="2000">
                <a:latin typeface="Century Gothic" pitchFamily="34" charset="0"/>
              </a:rPr>
              <a:t>Dipartimento di Psi. dei Processi di Sviluppo e Socializzazione</a:t>
            </a:r>
          </a:p>
          <a:p>
            <a:r>
              <a:rPr lang="it-IT" sz="2000">
                <a:latin typeface="Century Gothic" pitchFamily="34" charset="0"/>
              </a:rPr>
              <a:t>Docente di Psicologia dello Sviluppo e dell'Educazione </a:t>
            </a:r>
          </a:p>
          <a:p>
            <a:r>
              <a:rPr lang="ja-JP" altLang="it-IT" sz="2000"/>
              <a:t>“</a:t>
            </a:r>
            <a:r>
              <a:rPr lang="it-IT" altLang="ja-JP" sz="2000">
                <a:latin typeface="Century Gothic" pitchFamily="34" charset="0"/>
              </a:rPr>
              <a:t>Sapienza</a:t>
            </a:r>
            <a:r>
              <a:rPr lang="ja-JP" altLang="it-IT" sz="2000"/>
              <a:t>”</a:t>
            </a:r>
            <a:r>
              <a:rPr lang="it-IT" altLang="ja-JP" sz="2000">
                <a:latin typeface="Century Gothic" pitchFamily="34" charset="0"/>
              </a:rPr>
              <a:t> Università di Roma</a:t>
            </a:r>
            <a:endParaRPr lang="it-IT" sz="2000">
              <a:latin typeface="Century Gothic" pitchFamily="34" charset="0"/>
            </a:endParaRPr>
          </a:p>
        </p:txBody>
      </p:sp>
      <p:sp>
        <p:nvSpPr>
          <p:cNvPr id="83973" name="Line 5"/>
          <p:cNvSpPr>
            <a:spLocks noChangeShapeType="1"/>
          </p:cNvSpPr>
          <p:nvPr/>
        </p:nvSpPr>
        <p:spPr bwMode="auto">
          <a:xfrm>
            <a:off x="0" y="981075"/>
            <a:ext cx="16922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3974" name="Line 6"/>
          <p:cNvSpPr>
            <a:spLocks noChangeShapeType="1"/>
          </p:cNvSpPr>
          <p:nvPr/>
        </p:nvSpPr>
        <p:spPr bwMode="auto">
          <a:xfrm>
            <a:off x="323850" y="2781300"/>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3977" name="Rectangle 9"/>
          <p:cNvSpPr>
            <a:spLocks noChangeArrowheads="1"/>
          </p:cNvSpPr>
          <p:nvPr/>
        </p:nvSpPr>
        <p:spPr bwMode="auto">
          <a:xfrm>
            <a:off x="2735263" y="3141663"/>
            <a:ext cx="385445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it-IT" sz="2000" b="1">
                <a:latin typeface="Century Gothic" pitchFamily="34" charset="0"/>
              </a:rPr>
              <a:t>Prof. Luca Pietrantoni </a:t>
            </a:r>
          </a:p>
          <a:p>
            <a:r>
              <a:rPr lang="it-IT" sz="2000">
                <a:latin typeface="Century Gothic" pitchFamily="34" charset="0"/>
              </a:rPr>
              <a:t>Docente di Psicologia Sociale</a:t>
            </a:r>
          </a:p>
          <a:p>
            <a:r>
              <a:rPr lang="it-IT" sz="2000">
                <a:latin typeface="Century Gothic" pitchFamily="34" charset="0"/>
              </a:rPr>
              <a:t>Dipartimento di Psicologia</a:t>
            </a:r>
          </a:p>
          <a:p>
            <a:r>
              <a:rPr lang="it-IT" sz="2000">
                <a:latin typeface="Century Gothic" pitchFamily="34" charset="0"/>
              </a:rPr>
              <a:t>Università di Bologna</a:t>
            </a:r>
          </a:p>
        </p:txBody>
      </p:sp>
      <p:sp>
        <p:nvSpPr>
          <p:cNvPr id="83978" name="Line 10"/>
          <p:cNvSpPr>
            <a:spLocks noChangeShapeType="1"/>
          </p:cNvSpPr>
          <p:nvPr/>
        </p:nvSpPr>
        <p:spPr bwMode="auto">
          <a:xfrm>
            <a:off x="0" y="2924175"/>
            <a:ext cx="2700338"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3979" name="Line 11"/>
          <p:cNvSpPr>
            <a:spLocks noChangeShapeType="1"/>
          </p:cNvSpPr>
          <p:nvPr/>
        </p:nvSpPr>
        <p:spPr bwMode="auto">
          <a:xfrm>
            <a:off x="1403350" y="4581525"/>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pic>
        <p:nvPicPr>
          <p:cNvPr id="39944" name="Picture 13" descr="LucaPietrantoni">
            <a:hlinkClick r:id="rId5"/>
          </p:cNvPr>
          <p:cNvPicPr>
            <a:picLocks noChangeAspect="1" noChangeArrowheads="1"/>
          </p:cNvPicPr>
          <p:nvPr/>
        </p:nvPicPr>
        <p:blipFill>
          <a:blip r:embed="rId6"/>
          <a:srcRect l="28549" r="24623" b="7234"/>
          <a:stretch>
            <a:fillRect/>
          </a:stretch>
        </p:blipFill>
        <p:spPr bwMode="auto">
          <a:xfrm>
            <a:off x="1403350" y="2924175"/>
            <a:ext cx="1258888" cy="1657350"/>
          </a:xfrm>
          <a:prstGeom prst="rect">
            <a:avLst/>
          </a:prstGeom>
          <a:noFill/>
          <a:ln w="9525">
            <a:noFill/>
            <a:miter lim="800000"/>
            <a:headEnd/>
            <a:tailEnd/>
          </a:ln>
        </p:spPr>
      </p:pic>
      <p:pic>
        <p:nvPicPr>
          <p:cNvPr id="39945" name="Picture 15" descr="isabel-fernandez">
            <a:hlinkClick r:id="rId7"/>
          </p:cNvPr>
          <p:cNvPicPr>
            <a:picLocks noChangeAspect="1" noChangeArrowheads="1"/>
          </p:cNvPicPr>
          <p:nvPr/>
        </p:nvPicPr>
        <p:blipFill>
          <a:blip r:embed="rId8"/>
          <a:srcRect/>
          <a:stretch>
            <a:fillRect/>
          </a:stretch>
        </p:blipFill>
        <p:spPr bwMode="auto">
          <a:xfrm>
            <a:off x="0" y="4724400"/>
            <a:ext cx="1495425" cy="1512888"/>
          </a:xfrm>
          <a:prstGeom prst="rect">
            <a:avLst/>
          </a:prstGeom>
          <a:noFill/>
          <a:ln w="9525">
            <a:noFill/>
            <a:miter lim="800000"/>
            <a:headEnd/>
            <a:tailEnd/>
          </a:ln>
        </p:spPr>
      </p:pic>
      <p:sp>
        <p:nvSpPr>
          <p:cNvPr id="83986" name="Line 18"/>
          <p:cNvSpPr>
            <a:spLocks noChangeShapeType="1"/>
          </p:cNvSpPr>
          <p:nvPr/>
        </p:nvSpPr>
        <p:spPr bwMode="auto">
          <a:xfrm>
            <a:off x="0" y="4724400"/>
            <a:ext cx="1763713"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3987" name="Line 19"/>
          <p:cNvSpPr>
            <a:spLocks noChangeShapeType="1"/>
          </p:cNvSpPr>
          <p:nvPr/>
        </p:nvSpPr>
        <p:spPr bwMode="auto">
          <a:xfrm>
            <a:off x="-36513" y="6237288"/>
            <a:ext cx="5616576"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3988" name="Rectangle 20"/>
          <p:cNvSpPr>
            <a:spLocks noChangeArrowheads="1"/>
          </p:cNvSpPr>
          <p:nvPr/>
        </p:nvSpPr>
        <p:spPr bwMode="auto">
          <a:xfrm>
            <a:off x="1619250" y="4854575"/>
            <a:ext cx="7345363"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it-IT" sz="2000" b="1" dirty="0">
                <a:latin typeface="Century Gothic" charset="0"/>
                <a:ea typeface="ＭＳ Ｐゴシック" charset="0"/>
              </a:rPr>
              <a:t>Dott.ssa Isabel Fernandez</a:t>
            </a:r>
            <a:r>
              <a:rPr lang="it-IT" sz="2000" dirty="0">
                <a:latin typeface="Century Gothic" charset="0"/>
                <a:ea typeface="ＭＳ Ｐゴシック" charset="0"/>
              </a:rPr>
              <a:t> </a:t>
            </a:r>
          </a:p>
          <a:p>
            <a:pPr>
              <a:defRPr/>
            </a:pPr>
            <a:r>
              <a:rPr lang="it-IT" sz="2000" dirty="0">
                <a:latin typeface="Century Gothic" charset="0"/>
                <a:ea typeface="ＭＳ Ｐゴシック" charset="0"/>
              </a:rPr>
              <a:t>Direttrice Centro di </a:t>
            </a:r>
            <a:r>
              <a:rPr lang="it-IT" sz="2000" dirty="0" err="1">
                <a:latin typeface="Century Gothic" charset="0"/>
                <a:ea typeface="ＭＳ Ｐゴシック" charset="0"/>
              </a:rPr>
              <a:t>Psicotraumatologia</a:t>
            </a:r>
            <a:r>
              <a:rPr lang="it-IT" sz="2000" dirty="0">
                <a:latin typeface="Century Gothic" charset="0"/>
                <a:ea typeface="ＭＳ Ｐゴシック" charset="0"/>
              </a:rPr>
              <a:t> (Milano).</a:t>
            </a:r>
            <a:br>
              <a:rPr lang="it-IT" sz="2000" dirty="0">
                <a:latin typeface="Century Gothic" charset="0"/>
                <a:ea typeface="ＭＳ Ｐゴシック" charset="0"/>
              </a:rPr>
            </a:br>
            <a:r>
              <a:rPr lang="it-IT" sz="2000" dirty="0">
                <a:latin typeface="Century Gothic" charset="0"/>
                <a:ea typeface="ＭＳ Ｐゴシック" charset="0"/>
              </a:rPr>
              <a:t>Presidente Associazione </a:t>
            </a:r>
            <a:r>
              <a:rPr lang="it-IT" sz="2000" i="1" dirty="0">
                <a:latin typeface="Century Gothic" charset="0"/>
                <a:ea typeface="ＭＳ Ｐゴシック" charset="0"/>
              </a:rPr>
              <a:t>EMDR</a:t>
            </a:r>
            <a:r>
              <a:rPr lang="it-IT" sz="2000" dirty="0">
                <a:latin typeface="Century Gothic" charset="0"/>
                <a:ea typeface="ＭＳ Ｐゴシック" charset="0"/>
              </a:rPr>
              <a:t> </a:t>
            </a:r>
            <a:r>
              <a:rPr lang="it-IT" sz="2000" dirty="0">
                <a:latin typeface="Century Gothic" charset="0"/>
                <a:ea typeface="ＭＳ Ｐゴシック" charset="0"/>
              </a:rPr>
              <a:t>Europa; </a:t>
            </a:r>
            <a:r>
              <a:rPr lang="it-IT" sz="2000" dirty="0">
                <a:latin typeface="Century Gothic" charset="0"/>
                <a:ea typeface="ＭＳ Ｐゴシック" charset="0"/>
              </a:rPr>
              <a:t>Membro dello </a:t>
            </a:r>
            <a:r>
              <a:rPr lang="it-IT" sz="2000" i="1" dirty="0">
                <a:latin typeface="Century Gothic" charset="0"/>
                <a:ea typeface="ＭＳ Ｐゴシック" charset="0"/>
              </a:rPr>
              <a:t>Standing </a:t>
            </a:r>
            <a:r>
              <a:rPr lang="it-IT" sz="2000" i="1" dirty="0" err="1">
                <a:latin typeface="Century Gothic" charset="0"/>
                <a:ea typeface="ＭＳ Ｐゴシック" charset="0"/>
              </a:rPr>
              <a:t>Committee</a:t>
            </a:r>
            <a:r>
              <a:rPr lang="it-IT" sz="2000" i="1" dirty="0">
                <a:latin typeface="Century Gothic" charset="0"/>
                <a:ea typeface="ＭＳ Ｐゴシック" charset="0"/>
              </a:rPr>
              <a:t> Trauma and </a:t>
            </a:r>
            <a:r>
              <a:rPr lang="it-IT" sz="2000" i="1" dirty="0" err="1">
                <a:latin typeface="Century Gothic" charset="0"/>
                <a:ea typeface="ＭＳ Ｐゴシック" charset="0"/>
              </a:rPr>
              <a:t>Disasters</a:t>
            </a:r>
            <a:r>
              <a:rPr lang="it-IT" sz="2000" dirty="0">
                <a:latin typeface="Century Gothic" charset="0"/>
                <a:ea typeface="ＭＳ Ｐゴシック" charset="0"/>
              </a:rPr>
              <a:t> (EFPA).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AutoShape 5" descr="Risultati immagini per roger solomon"/>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it-IT"/>
          </a:p>
        </p:txBody>
      </p:sp>
      <p:pic>
        <p:nvPicPr>
          <p:cNvPr id="41986" name="Picture 7" descr="photo-e1417714227772">
            <a:hlinkClick r:id="rId3"/>
          </p:cNvPr>
          <p:cNvPicPr>
            <a:picLocks noChangeAspect="1" noChangeArrowheads="1"/>
          </p:cNvPicPr>
          <p:nvPr/>
        </p:nvPicPr>
        <p:blipFill>
          <a:blip r:embed="rId4"/>
          <a:srcRect/>
          <a:stretch>
            <a:fillRect/>
          </a:stretch>
        </p:blipFill>
        <p:spPr bwMode="auto">
          <a:xfrm>
            <a:off x="250825" y="1196975"/>
            <a:ext cx="1617663" cy="1798638"/>
          </a:xfrm>
          <a:prstGeom prst="rect">
            <a:avLst/>
          </a:prstGeom>
          <a:noFill/>
          <a:ln w="9525">
            <a:noFill/>
            <a:miter lim="800000"/>
            <a:headEnd/>
            <a:tailEnd/>
          </a:ln>
        </p:spPr>
      </p:pic>
      <p:sp>
        <p:nvSpPr>
          <p:cNvPr id="86026" name="Line 10"/>
          <p:cNvSpPr>
            <a:spLocks noChangeShapeType="1"/>
          </p:cNvSpPr>
          <p:nvPr/>
        </p:nvSpPr>
        <p:spPr bwMode="auto">
          <a:xfrm>
            <a:off x="0" y="1196975"/>
            <a:ext cx="1871663"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6027" name="Line 11"/>
          <p:cNvSpPr>
            <a:spLocks noChangeShapeType="1"/>
          </p:cNvSpPr>
          <p:nvPr/>
        </p:nvSpPr>
        <p:spPr bwMode="auto">
          <a:xfrm>
            <a:off x="250825" y="2997200"/>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6028" name="Text Box 12"/>
          <p:cNvSpPr txBox="1">
            <a:spLocks noChangeArrowheads="1"/>
          </p:cNvSpPr>
          <p:nvPr/>
        </p:nvSpPr>
        <p:spPr bwMode="auto">
          <a:xfrm>
            <a:off x="142875" y="3141663"/>
            <a:ext cx="8893175" cy="31130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just"/>
            <a:r>
              <a:rPr lang="it-IT">
                <a:latin typeface="Century Gothic" pitchFamily="34" charset="0"/>
              </a:rPr>
              <a:t>Roger Solomon Psicologo e Psicoterapeuta specialista di fama internazionale nel trattamento del trauma. Componente senior dell</a:t>
            </a:r>
            <a:r>
              <a:rPr lang="ja-JP" altLang="it-IT"/>
              <a:t>’</a:t>
            </a:r>
            <a:r>
              <a:rPr lang="it-IT" altLang="ja-JP">
                <a:latin typeface="Century Gothic" pitchFamily="34" charset="0"/>
              </a:rPr>
              <a:t>Istituto EMDR (</a:t>
            </a:r>
            <a:r>
              <a:rPr lang="it-IT" altLang="ja-JP" i="1">
                <a:latin typeface="Century Gothic" pitchFamily="34" charset="0"/>
              </a:rPr>
              <a:t>Eye Movement Desensitization and Reprocessing</a:t>
            </a:r>
            <a:r>
              <a:rPr lang="it-IT" altLang="ja-JP">
                <a:latin typeface="Century Gothic" pitchFamily="34" charset="0"/>
              </a:rPr>
              <a:t>), Docente nella formazione di base e avanzata per l</a:t>
            </a:r>
            <a:r>
              <a:rPr lang="ja-JP" altLang="it-IT"/>
              <a:t>’</a:t>
            </a:r>
            <a:r>
              <a:rPr lang="it-IT" altLang="ja-JP">
                <a:latin typeface="Century Gothic" pitchFamily="34" charset="0"/>
              </a:rPr>
              <a:t>Istituto internazionale dell</a:t>
            </a:r>
            <a:r>
              <a:rPr lang="ja-JP" altLang="it-IT"/>
              <a:t>’</a:t>
            </a:r>
            <a:r>
              <a:rPr lang="it-IT" altLang="ja-JP">
                <a:latin typeface="Century Gothic" pitchFamily="34" charset="0"/>
              </a:rPr>
              <a:t>EMDR. Consulente del Senato degli Stati Uniti, del Dipartimento di Giustizia, della NASA, della FBI, della </a:t>
            </a:r>
            <a:r>
              <a:rPr lang="it-IT" altLang="ja-JP" i="1">
                <a:latin typeface="Century Gothic" pitchFamily="34" charset="0"/>
              </a:rPr>
              <a:t>Diplomatic Security</a:t>
            </a:r>
            <a:r>
              <a:rPr lang="it-IT" altLang="ja-JP">
                <a:latin typeface="Century Gothic" pitchFamily="34" charset="0"/>
              </a:rPr>
              <a:t> e di diverse Forze dell</a:t>
            </a:r>
            <a:r>
              <a:rPr lang="ja-JP" altLang="it-IT"/>
              <a:t>‘</a:t>
            </a:r>
            <a:r>
              <a:rPr lang="it-IT" altLang="ja-JP">
                <a:latin typeface="Century Gothic" pitchFamily="34" charset="0"/>
              </a:rPr>
              <a:t>Ordine. Direttore clinico del centro </a:t>
            </a:r>
            <a:r>
              <a:rPr lang="it-IT" altLang="ja-JP" i="1">
                <a:latin typeface="Century Gothic" pitchFamily="34" charset="0"/>
              </a:rPr>
              <a:t>Post Critical Incident</a:t>
            </a:r>
            <a:r>
              <a:rPr lang="it-IT" altLang="ja-JP">
                <a:latin typeface="Century Gothic" pitchFamily="34" charset="0"/>
              </a:rPr>
              <a:t> (PCI), un programma di riabilitazione post trauma.</a:t>
            </a:r>
          </a:p>
          <a:p>
            <a:pPr algn="just"/>
            <a:r>
              <a:rPr lang="it-IT">
                <a:latin typeface="Century Gothic" pitchFamily="34" charset="0"/>
              </a:rPr>
              <a:t>E</a:t>
            </a:r>
            <a:r>
              <a:rPr lang="ja-JP" altLang="it-IT"/>
              <a:t>’</a:t>
            </a:r>
            <a:r>
              <a:rPr lang="it-IT" altLang="ja-JP">
                <a:latin typeface="Century Gothic" pitchFamily="34" charset="0"/>
              </a:rPr>
              <a:t> intervenuto nella gestione di incidenti critici, con la formazione per le squadre di supporto tra pari, e ha fornito servizi diretti a seguito delle tragedie come l'uragano Katrina, attacchi terroristici dell'11 settembre, la perdita dello Shuttle Columbia e l'attentato di Oklahoma City.</a:t>
            </a:r>
            <a:r>
              <a:rPr lang="it-IT" altLang="ja-JP"/>
              <a:t> </a:t>
            </a:r>
            <a:endParaRPr lang="it-IT"/>
          </a:p>
        </p:txBody>
      </p:sp>
      <p:sp>
        <p:nvSpPr>
          <p:cNvPr id="86029" name="Text Box 13"/>
          <p:cNvSpPr txBox="1">
            <a:spLocks noChangeArrowheads="1"/>
          </p:cNvSpPr>
          <p:nvPr/>
        </p:nvSpPr>
        <p:spPr bwMode="auto">
          <a:xfrm>
            <a:off x="1979613" y="1773238"/>
            <a:ext cx="5545137" cy="976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it-IT" sz="2000" b="1">
                <a:latin typeface="Century Gothic" charset="0"/>
                <a:ea typeface="ＭＳ Ｐゴシック" charset="0"/>
              </a:rPr>
              <a:t>PhD Roger Solomon</a:t>
            </a:r>
          </a:p>
          <a:p>
            <a:pPr>
              <a:defRPr/>
            </a:pPr>
            <a:endParaRPr lang="it-IT" sz="2000" b="1">
              <a:latin typeface="Century Gothic" charset="0"/>
              <a:ea typeface="ＭＳ Ｐゴシック" charset="0"/>
            </a:endParaRPr>
          </a:p>
          <a:p>
            <a:pPr>
              <a:defRPr/>
            </a:pPr>
            <a:r>
              <a:rPr lang="it-IT">
                <a:latin typeface="Century Gothic" charset="0"/>
                <a:ea typeface="ＭＳ Ｐゴシック" charset="0"/>
              </a:rPr>
              <a:t>http://www.rogermsolomon.com/</a:t>
            </a:r>
          </a:p>
        </p:txBody>
      </p:sp>
      <p:sp>
        <p:nvSpPr>
          <p:cNvPr id="86030" name="Line 14"/>
          <p:cNvSpPr>
            <a:spLocks noChangeShapeType="1"/>
          </p:cNvSpPr>
          <p:nvPr/>
        </p:nvSpPr>
        <p:spPr bwMode="auto">
          <a:xfrm>
            <a:off x="0" y="1196975"/>
            <a:ext cx="1871663"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6031" name="Line 15"/>
          <p:cNvSpPr>
            <a:spLocks noChangeShapeType="1"/>
          </p:cNvSpPr>
          <p:nvPr/>
        </p:nvSpPr>
        <p:spPr bwMode="auto">
          <a:xfrm>
            <a:off x="250825" y="2997200"/>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11" descr="Richard-Mollica-Lecture">
            <a:hlinkClick r:id="rId3"/>
          </p:cNvPr>
          <p:cNvPicPr>
            <a:picLocks noChangeAspect="1" noChangeArrowheads="1"/>
          </p:cNvPicPr>
          <p:nvPr/>
        </p:nvPicPr>
        <p:blipFill>
          <a:blip r:embed="rId4"/>
          <a:srcRect l="54070" r="15990" b="42326"/>
          <a:stretch>
            <a:fillRect/>
          </a:stretch>
        </p:blipFill>
        <p:spPr bwMode="auto">
          <a:xfrm>
            <a:off x="250825" y="1196975"/>
            <a:ext cx="1584325" cy="2087563"/>
          </a:xfrm>
          <a:prstGeom prst="rect">
            <a:avLst/>
          </a:prstGeom>
          <a:noFill/>
          <a:ln w="9525">
            <a:noFill/>
            <a:miter lim="800000"/>
            <a:headEnd/>
            <a:tailEnd/>
          </a:ln>
        </p:spPr>
      </p:pic>
      <p:sp>
        <p:nvSpPr>
          <p:cNvPr id="88076" name="Line 12"/>
          <p:cNvSpPr>
            <a:spLocks noChangeShapeType="1"/>
          </p:cNvSpPr>
          <p:nvPr/>
        </p:nvSpPr>
        <p:spPr bwMode="auto">
          <a:xfrm>
            <a:off x="0" y="1196975"/>
            <a:ext cx="1871663"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sp>
        <p:nvSpPr>
          <p:cNvPr id="88077" name="Line 13"/>
          <p:cNvSpPr>
            <a:spLocks noChangeShapeType="1"/>
          </p:cNvSpPr>
          <p:nvPr/>
        </p:nvSpPr>
        <p:spPr bwMode="auto">
          <a:xfrm>
            <a:off x="250825" y="3284538"/>
            <a:ext cx="5616575" cy="0"/>
          </a:xfrm>
          <a:prstGeom prst="line">
            <a:avLst/>
          </a:prstGeom>
          <a:noFill/>
          <a:ln w="12700" cap="rnd">
            <a:solidFill>
              <a:schemeClr val="bg2"/>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it-IT">
              <a:latin typeface="Arial" charset="0"/>
              <a:ea typeface="ＭＳ Ｐゴシック" charset="0"/>
            </a:endParaRPr>
          </a:p>
        </p:txBody>
      </p:sp>
      <p:pic>
        <p:nvPicPr>
          <p:cNvPr id="44036" name="Picture 15" descr="Logo"/>
          <p:cNvPicPr>
            <a:picLocks noChangeAspect="1" noChangeArrowheads="1"/>
          </p:cNvPicPr>
          <p:nvPr/>
        </p:nvPicPr>
        <p:blipFill>
          <a:blip r:embed="rId5"/>
          <a:srcRect/>
          <a:stretch>
            <a:fillRect/>
          </a:stretch>
        </p:blipFill>
        <p:spPr bwMode="auto">
          <a:xfrm>
            <a:off x="2051050" y="1196975"/>
            <a:ext cx="6667500" cy="657225"/>
          </a:xfrm>
          <a:prstGeom prst="rect">
            <a:avLst/>
          </a:prstGeom>
          <a:noFill/>
          <a:ln w="9525">
            <a:noFill/>
            <a:miter lim="800000"/>
            <a:headEnd/>
            <a:tailEnd/>
          </a:ln>
        </p:spPr>
      </p:pic>
      <p:sp>
        <p:nvSpPr>
          <p:cNvPr id="88080" name="Text Box 16"/>
          <p:cNvSpPr txBox="1">
            <a:spLocks noChangeArrowheads="1"/>
          </p:cNvSpPr>
          <p:nvPr/>
        </p:nvSpPr>
        <p:spPr bwMode="auto">
          <a:xfrm>
            <a:off x="2051050" y="2165350"/>
            <a:ext cx="5545138" cy="976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defRPr/>
            </a:pPr>
            <a:r>
              <a:rPr lang="it-IT" sz="2000" b="1">
                <a:latin typeface="Century Gothic" charset="0"/>
                <a:ea typeface="ＭＳ Ｐゴシック" charset="0"/>
              </a:rPr>
              <a:t>PhD Prof. Richard Mollica</a:t>
            </a:r>
          </a:p>
          <a:p>
            <a:pPr>
              <a:defRPr/>
            </a:pPr>
            <a:endParaRPr lang="it-IT" sz="2000" b="1">
              <a:latin typeface="Century Gothic" charset="0"/>
              <a:ea typeface="ＭＳ Ｐゴシック" charset="0"/>
            </a:endParaRPr>
          </a:p>
          <a:p>
            <a:pPr>
              <a:defRPr/>
            </a:pPr>
            <a:r>
              <a:rPr lang="it-IT">
                <a:latin typeface="Century Gothic" charset="0"/>
                <a:ea typeface="ＭＳ Ｐゴシック" charset="0"/>
              </a:rPr>
              <a:t>http://hprt-cambridge.org/richard-f-mollica/</a:t>
            </a:r>
          </a:p>
        </p:txBody>
      </p:sp>
      <p:sp>
        <p:nvSpPr>
          <p:cNvPr id="88081" name="Text Box 17"/>
          <p:cNvSpPr txBox="1">
            <a:spLocks noChangeArrowheads="1"/>
          </p:cNvSpPr>
          <p:nvPr/>
        </p:nvSpPr>
        <p:spPr bwMode="auto">
          <a:xfrm>
            <a:off x="107950" y="3340100"/>
            <a:ext cx="8893175" cy="3113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just"/>
            <a:r>
              <a:rPr lang="it-IT">
                <a:latin typeface="Century Gothic" pitchFamily="34" charset="0"/>
              </a:rPr>
              <a:t>Direttore del Programma Harvard nel </a:t>
            </a:r>
            <a:r>
              <a:rPr lang="it-IT" i="1">
                <a:latin typeface="Century Gothic" pitchFamily="34" charset="0"/>
              </a:rPr>
              <a:t>Refugee Trauma</a:t>
            </a:r>
            <a:r>
              <a:rPr lang="it-IT">
                <a:latin typeface="Century Gothic" pitchFamily="34" charset="0"/>
              </a:rPr>
              <a:t> (HPRT) del </a:t>
            </a:r>
            <a:r>
              <a:rPr lang="it-IT" i="1">
                <a:latin typeface="Century Gothic" pitchFamily="34" charset="0"/>
              </a:rPr>
              <a:t>Massachusetts General Hospital</a:t>
            </a:r>
            <a:r>
              <a:rPr lang="it-IT">
                <a:latin typeface="Century Gothic" pitchFamily="34" charset="0"/>
              </a:rPr>
              <a:t> e della </a:t>
            </a:r>
            <a:r>
              <a:rPr lang="it-IT" i="1">
                <a:latin typeface="Century Gothic" pitchFamily="34" charset="0"/>
              </a:rPr>
              <a:t>Harvard Medical School</a:t>
            </a:r>
            <a:r>
              <a:rPr lang="it-IT">
                <a:latin typeface="Century Gothic" pitchFamily="34" charset="0"/>
              </a:rPr>
              <a:t>. </a:t>
            </a:r>
          </a:p>
          <a:p>
            <a:pPr algn="just"/>
            <a:r>
              <a:rPr lang="it-IT">
                <a:latin typeface="Century Gothic" pitchFamily="34" charset="0"/>
              </a:rPr>
              <a:t>E</a:t>
            </a:r>
            <a:r>
              <a:rPr lang="ja-JP" altLang="it-IT"/>
              <a:t>’</a:t>
            </a:r>
            <a:r>
              <a:rPr lang="it-IT" altLang="ja-JP">
                <a:latin typeface="Century Gothic" pitchFamily="34" charset="0"/>
              </a:rPr>
              <a:t> autore di numerosi testi sul trauma e sul suo trattamento. Nel 1993, ha ricevuto il premio per i diritti umani dalla </a:t>
            </a:r>
            <a:r>
              <a:rPr lang="it-IT" altLang="ja-JP" i="1">
                <a:latin typeface="Century Gothic" pitchFamily="34" charset="0"/>
              </a:rPr>
              <a:t>American Psychiatric Association.</a:t>
            </a:r>
            <a:r>
              <a:rPr lang="it-IT" altLang="ja-JP">
                <a:latin typeface="Century Gothic" pitchFamily="34" charset="0"/>
              </a:rPr>
              <a:t> </a:t>
            </a:r>
          </a:p>
          <a:p>
            <a:pPr algn="just"/>
            <a:r>
              <a:rPr lang="it-IT">
                <a:latin typeface="Century Gothic" pitchFamily="34" charset="0"/>
              </a:rPr>
              <a:t>Con la direzione del Prof. Mollica, </a:t>
            </a:r>
            <a:r>
              <a:rPr lang="it-IT" i="1">
                <a:latin typeface="Century Gothic" pitchFamily="34" charset="0"/>
              </a:rPr>
              <a:t>HPRT</a:t>
            </a:r>
            <a:r>
              <a:rPr lang="it-IT">
                <a:latin typeface="Century Gothic" pitchFamily="34" charset="0"/>
              </a:rPr>
              <a:t> conduce la formazione, la politica e le attività di ricerca per le popolazioni traumatizzate in tutto il mondo. </a:t>
            </a:r>
          </a:p>
          <a:p>
            <a:pPr algn="just"/>
            <a:r>
              <a:rPr lang="it-IT"/>
              <a:t>H</a:t>
            </a:r>
            <a:r>
              <a:rPr lang="it-IT">
                <a:latin typeface="Century Gothic" pitchFamily="34" charset="0"/>
              </a:rPr>
              <a:t>a pubblicato più di 160 articoli scientifici. Nel corso degli ultimi 30 anni sono stati proposti interventi su oltre 10.000 vittime di violenza estrema in tutto il mondo. Attraverso la sua ricerca, il lavoro clinico e corsi di formazione è riconosciuto come un leader nel trattamento e la riabilitazione delle persone traumatizzate e delle loro comunità.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http://t1.gstatic.com/images?q=tbn:ANd9GcR6OqLX6i-LNI-hCdzBcOGzVELe2n05ON-mEAsAg67c_CuJdDge"/>
          <p:cNvPicPr>
            <a:picLocks noChangeAspect="1" noChangeArrowheads="1"/>
          </p:cNvPicPr>
          <p:nvPr/>
        </p:nvPicPr>
        <p:blipFill>
          <a:blip r:embed="rId3">
            <a:lum bright="70000" contrast="-70000"/>
          </a:blip>
          <a:srcRect t="10509"/>
          <a:stretch>
            <a:fillRect/>
          </a:stretch>
        </p:blipFill>
        <p:spPr bwMode="auto">
          <a:xfrm>
            <a:off x="0" y="1052513"/>
            <a:ext cx="9144000" cy="5356225"/>
          </a:xfrm>
          <a:prstGeom prst="rect">
            <a:avLst/>
          </a:prstGeom>
          <a:noFill/>
          <a:ln w="9525">
            <a:noFill/>
            <a:miter lim="800000"/>
            <a:headEnd/>
            <a:tailEnd/>
          </a:ln>
        </p:spPr>
      </p:pic>
      <p:sp>
        <p:nvSpPr>
          <p:cNvPr id="16388" name="Text Box 4"/>
          <p:cNvSpPr txBox="1">
            <a:spLocks noChangeArrowheads="1"/>
          </p:cNvSpPr>
          <p:nvPr/>
        </p:nvSpPr>
        <p:spPr bwMode="auto">
          <a:xfrm>
            <a:off x="395288" y="2363788"/>
            <a:ext cx="8497887" cy="3081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just"/>
            <a:r>
              <a:rPr lang="it-IT" sz="2800">
                <a:latin typeface="Century Gothic" pitchFamily="34" charset="0"/>
              </a:rPr>
              <a:t>Ai danni fisici di un incidente stradale si associano spesso </a:t>
            </a:r>
            <a:r>
              <a:rPr lang="it-IT" sz="2800" b="1">
                <a:latin typeface="Century Gothic" pitchFamily="34" charset="0"/>
              </a:rPr>
              <a:t>conseguenze psicologiche</a:t>
            </a:r>
            <a:r>
              <a:rPr lang="it-IT" sz="2800">
                <a:latin typeface="Century Gothic" pitchFamily="34" charset="0"/>
              </a:rPr>
              <a:t> tali da incidere in maniera rilevante sulla qualità di vita dei soggetti coinvolti e dei loro familiari, per il resto dell</a:t>
            </a:r>
            <a:r>
              <a:rPr lang="ja-JP" altLang="it-IT" sz="2800"/>
              <a:t>’</a:t>
            </a:r>
            <a:r>
              <a:rPr lang="it-IT" altLang="ja-JP" sz="2800">
                <a:latin typeface="Century Gothic" pitchFamily="34" charset="0"/>
              </a:rPr>
              <a:t>esistenza.</a:t>
            </a:r>
          </a:p>
          <a:p>
            <a:pPr algn="just"/>
            <a:endParaRPr lang="it-IT" sz="2800">
              <a:latin typeface="Century Gothic" pitchFamily="34" charset="0"/>
            </a:endParaRPr>
          </a:p>
          <a:p>
            <a:pPr algn="just"/>
            <a:endParaRPr lang="it-IT" sz="2800">
              <a:latin typeface="Century Gothic"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50825" y="1341438"/>
            <a:ext cx="8642350" cy="47894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just"/>
            <a:r>
              <a:rPr lang="it-IT" sz="2800">
                <a:latin typeface="Century Gothic" pitchFamily="34" charset="0"/>
              </a:rPr>
              <a:t>Il progetto intende dare una maggiore considerazione alle </a:t>
            </a:r>
            <a:r>
              <a:rPr lang="it-IT" sz="2800" b="1">
                <a:latin typeface="Century Gothic" pitchFamily="34" charset="0"/>
              </a:rPr>
              <a:t>conseguenze psicologiche del trauma provocato da un incidente stradale</a:t>
            </a:r>
            <a:r>
              <a:rPr lang="it-IT" sz="2800">
                <a:latin typeface="Century Gothic" pitchFamily="34" charset="0"/>
              </a:rPr>
              <a:t> che potrebbe, oltre a rappresentare indubbiamente un atto di civiltà e colmare quella lacuna di attenzione da tempo lamentata dai parenti delle persone decedute, migliorare i rapporti tra vittime della strada ed assicuratori, arricchendo significativamente la professionalità di questi ultimi nel trattare un tema di tale delicatezza.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3" descr="psico"/>
          <p:cNvPicPr>
            <a:picLocks noChangeAspect="1" noChangeArrowheads="1"/>
          </p:cNvPicPr>
          <p:nvPr/>
        </p:nvPicPr>
        <p:blipFill>
          <a:blip r:embed="rId4"/>
          <a:srcRect b="16782"/>
          <a:stretch>
            <a:fillRect/>
          </a:stretch>
        </p:blipFill>
        <p:spPr bwMode="auto">
          <a:xfrm>
            <a:off x="1042988" y="1112838"/>
            <a:ext cx="6770687" cy="5340350"/>
          </a:xfrm>
          <a:prstGeom prst="rect">
            <a:avLst/>
          </a:prstGeom>
          <a:noFill/>
          <a:ln w="9525">
            <a:noFill/>
            <a:miter lim="800000"/>
            <a:headEnd/>
            <a:tailEnd/>
          </a:ln>
        </p:spPr>
      </p:pic>
      <p:sp>
        <p:nvSpPr>
          <p:cNvPr id="11268" name="Text Box 4"/>
          <p:cNvSpPr txBox="1">
            <a:spLocks noChangeArrowheads="1"/>
          </p:cNvSpPr>
          <p:nvPr/>
        </p:nvSpPr>
        <p:spPr bwMode="auto">
          <a:xfrm>
            <a:off x="250825" y="2924175"/>
            <a:ext cx="8675688" cy="2014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450850" indent="-450850">
              <a:spcBef>
                <a:spcPct val="50000"/>
              </a:spcBef>
              <a:buClr>
                <a:srgbClr val="990000"/>
              </a:buClr>
              <a:buSzPct val="80000"/>
              <a:buFont typeface="Wingdings" pitchFamily="2" charset="2"/>
              <a:buChar char="q"/>
            </a:pPr>
            <a:r>
              <a:rPr lang="it-IT" sz="2800">
                <a:latin typeface="Century Gothic" pitchFamily="34" charset="0"/>
              </a:rPr>
              <a:t>Riduzione della vittimizzazione secondaria nell</a:t>
            </a:r>
            <a:r>
              <a:rPr lang="ja-JP" altLang="it-IT" sz="2800"/>
              <a:t>’</a:t>
            </a:r>
            <a:r>
              <a:rPr lang="it-IT" altLang="ja-JP" sz="2800">
                <a:latin typeface="Century Gothic" pitchFamily="34" charset="0"/>
              </a:rPr>
              <a:t>incidentalità stradale;</a:t>
            </a:r>
          </a:p>
          <a:p>
            <a:pPr marL="450850" indent="-450850">
              <a:spcBef>
                <a:spcPct val="50000"/>
              </a:spcBef>
              <a:buClr>
                <a:srgbClr val="990000"/>
              </a:buClr>
              <a:buSzPct val="80000"/>
              <a:buFont typeface="Wingdings" pitchFamily="2" charset="2"/>
              <a:buChar char="q"/>
            </a:pPr>
            <a:r>
              <a:rPr lang="it-IT" sz="2800">
                <a:latin typeface="Century Gothic" pitchFamily="34" charset="0"/>
              </a:rPr>
              <a:t>riduzione del conflitto fra il settore assicurativo e i familiari delle vittime della strada.</a:t>
            </a:r>
          </a:p>
        </p:txBody>
      </p:sp>
      <p:sp>
        <p:nvSpPr>
          <p:cNvPr id="11269" name="Text Box 5"/>
          <p:cNvSpPr txBox="1">
            <a:spLocks noChangeArrowheads="1"/>
          </p:cNvSpPr>
          <p:nvPr/>
        </p:nvSpPr>
        <p:spPr bwMode="auto">
          <a:xfrm>
            <a:off x="395288" y="1844675"/>
            <a:ext cx="5616575"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sz="3200" b="1">
                <a:latin typeface="Century Gothic" charset="0"/>
                <a:ea typeface="ＭＳ Ｐゴシック" charset="0"/>
              </a:rPr>
              <a:t>Obiettivi di primo livello</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p:cNvSpPr txBox="1">
            <a:spLocks noChangeArrowheads="1"/>
          </p:cNvSpPr>
          <p:nvPr/>
        </p:nvSpPr>
        <p:spPr bwMode="auto">
          <a:xfrm>
            <a:off x="179388" y="1557338"/>
            <a:ext cx="8675687" cy="4781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marL="450850" indent="-450850" algn="just">
              <a:buClr>
                <a:srgbClr val="990000"/>
              </a:buClr>
              <a:buSzPct val="80000"/>
              <a:buFont typeface="Wingdings" pitchFamily="2" charset="2"/>
              <a:buChar char="q"/>
            </a:pPr>
            <a:r>
              <a:rPr lang="it-IT" sz="2200">
                <a:latin typeface="Century Gothic" pitchFamily="34" charset="0"/>
              </a:rPr>
              <a:t>favorire i processi di elaborazione emotiva e le strategie di adattamento individuali e familiari;</a:t>
            </a:r>
          </a:p>
          <a:p>
            <a:pPr marL="450850" indent="-450850" algn="just">
              <a:buClr>
                <a:srgbClr val="990000"/>
              </a:buClr>
              <a:buSzPct val="80000"/>
              <a:buFont typeface="Wingdings" pitchFamily="2" charset="2"/>
              <a:buChar char="q"/>
            </a:pPr>
            <a:r>
              <a:rPr lang="it-IT" sz="2200">
                <a:latin typeface="Century Gothic" pitchFamily="34" charset="0"/>
              </a:rPr>
              <a:t>ridurre l'incidenza di eventuali problematiche psicologiche post-trauma (depressione, ansia, stress, disturbi dell'adattamento) e il peggioramento della qualità della vita a carico dei familiari e dei gravi traumatizzati garantendo un servizio di consulenza e supporto psicologico fin dalle prime fasi;</a:t>
            </a:r>
          </a:p>
          <a:p>
            <a:pPr marL="450850" indent="-450850" algn="just">
              <a:buClr>
                <a:srgbClr val="990000"/>
              </a:buClr>
              <a:buSzPct val="80000"/>
              <a:buFont typeface="Wingdings" pitchFamily="2" charset="2"/>
              <a:buChar char="q"/>
            </a:pPr>
            <a:r>
              <a:rPr lang="it-IT" sz="2200">
                <a:latin typeface="Century Gothic" pitchFamily="34" charset="0"/>
              </a:rPr>
              <a:t> diminuire i livelli di stress e il senso di difficoltà relativi all'impatto emotivo dell'evento incidente, implementandone competenze e risorse; migliorare i processi comunicativi e di accoglienza nei confronti delle vittime e dei loro familiari e, conseguentemente, il servizio rivolto ai cittadini coinvolti in questo tipo di traumi.</a:t>
            </a:r>
          </a:p>
        </p:txBody>
      </p:sp>
      <p:sp>
        <p:nvSpPr>
          <p:cNvPr id="22532" name="Text Box 4"/>
          <p:cNvSpPr txBox="1">
            <a:spLocks noChangeArrowheads="1"/>
          </p:cNvSpPr>
          <p:nvPr/>
        </p:nvSpPr>
        <p:spPr bwMode="auto">
          <a:xfrm>
            <a:off x="611188" y="833438"/>
            <a:ext cx="5616575" cy="579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sz="3200" b="1">
                <a:latin typeface="Century Gothic" charset="0"/>
                <a:ea typeface="ＭＳ Ｐゴシック" charset="0"/>
              </a:rPr>
              <a:t>Obiettivi di secondo livello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ph type="title"/>
          </p:nvPr>
        </p:nvSpPr>
        <p:spPr bwMode="auto">
          <a:xfrm>
            <a:off x="468313" y="188913"/>
            <a:ext cx="8229600" cy="1384300"/>
          </a:xfrm>
          <a:noFill/>
          <a:ln>
            <a:miter lim="800000"/>
            <a:headEnd/>
            <a:tailEnd/>
          </a:ln>
        </p:spPr>
        <p:txBody>
          <a:bodyPr wrap="square" lIns="91440" tIns="45720" rIns="91440" bIns="45720" numCol="1" anchor="t" anchorCtr="0" compatLnSpc="1">
            <a:prstTxWarp prst="textNoShape">
              <a:avLst/>
            </a:prstTxWarp>
          </a:bodyPr>
          <a:lstStyle/>
          <a:p>
            <a:pPr eaLnBrk="1" hangingPunct="1"/>
            <a:r>
              <a:rPr lang="it-IT" sz="3200" b="1" smtClean="0">
                <a:solidFill>
                  <a:schemeClr val="tx1"/>
                </a:solidFill>
                <a:latin typeface="Century Gothic" pitchFamily="34" charset="0"/>
              </a:rPr>
              <a:t>Beneficiari</a:t>
            </a:r>
          </a:p>
        </p:txBody>
      </p:sp>
      <p:sp>
        <p:nvSpPr>
          <p:cNvPr id="27650" name="Rectangle 3"/>
          <p:cNvSpPr>
            <a:spLocks noChangeArrowheads="1"/>
          </p:cNvSpPr>
          <p:nvPr>
            <p:ph type="body" idx="1"/>
          </p:nvPr>
        </p:nvSpPr>
        <p:spPr bwMode="auto">
          <a:xfrm>
            <a:off x="250825" y="1125538"/>
            <a:ext cx="8713788" cy="4535487"/>
          </a:xfrm>
          <a:noFill/>
          <a:ln>
            <a:miter lim="800000"/>
            <a:headEnd/>
            <a:tailEnd/>
          </a:ln>
        </p:spPr>
        <p:txBody>
          <a:bodyPr wrap="square" lIns="91440" tIns="45720" rIns="91440" bIns="45720" numCol="1" anchor="t" anchorCtr="0" compatLnSpc="1">
            <a:prstTxWarp prst="textNoShape">
              <a:avLst/>
            </a:prstTxWarp>
          </a:bodyPr>
          <a:lstStyle/>
          <a:p>
            <a:pPr eaLnBrk="1" hangingPunct="1">
              <a:lnSpc>
                <a:spcPct val="90000"/>
              </a:lnSpc>
              <a:buFontTx/>
              <a:buNone/>
            </a:pPr>
            <a:r>
              <a:rPr lang="it-IT" sz="2400" smtClean="0"/>
              <a:t>	</a:t>
            </a:r>
            <a:r>
              <a:rPr lang="it-IT" sz="2400" smtClean="0">
                <a:latin typeface="Century Gothic" pitchFamily="34" charset="0"/>
              </a:rPr>
              <a:t>Il progetto pilota ha lo scopo di fornire un servizio di supporto e trattamento per prevenire o curare le risposte traumatiche a incidenti stradali gravi. </a:t>
            </a:r>
          </a:p>
          <a:p>
            <a:pPr eaLnBrk="1" hangingPunct="1">
              <a:lnSpc>
                <a:spcPct val="90000"/>
              </a:lnSpc>
              <a:buFontTx/>
              <a:buNone/>
            </a:pPr>
            <a:r>
              <a:rPr lang="it-IT" sz="2400" smtClean="0">
                <a:latin typeface="Century Gothic" pitchFamily="34" charset="0"/>
              </a:rPr>
              <a:t>	Beneficeranno degli interventi:</a:t>
            </a:r>
          </a:p>
          <a:p>
            <a:pPr eaLnBrk="1" hangingPunct="1">
              <a:lnSpc>
                <a:spcPct val="90000"/>
              </a:lnSpc>
              <a:buClr>
                <a:srgbClr val="990000"/>
              </a:buClr>
              <a:buSzPct val="80000"/>
              <a:buFont typeface="Wingdings" pitchFamily="2" charset="2"/>
              <a:buChar char="q"/>
            </a:pPr>
            <a:r>
              <a:rPr lang="it-IT" sz="2400" smtClean="0">
                <a:latin typeface="Century Gothic" pitchFamily="34" charset="0"/>
              </a:rPr>
              <a:t>familiari e i parenti dei soggetti deceduti a causa di un sinistro.</a:t>
            </a:r>
          </a:p>
          <a:p>
            <a:pPr eaLnBrk="1" hangingPunct="1">
              <a:lnSpc>
                <a:spcPct val="90000"/>
              </a:lnSpc>
              <a:buClr>
                <a:srgbClr val="990000"/>
              </a:buClr>
              <a:buSzPct val="80000"/>
              <a:buFont typeface="Wingdings" pitchFamily="2" charset="2"/>
              <a:buChar char="q"/>
            </a:pPr>
            <a:r>
              <a:rPr lang="it-IT" sz="2400" smtClean="0">
                <a:latin typeface="Century Gothic" pitchFamily="34" charset="0"/>
              </a:rPr>
              <a:t>Vittime di invalidità gravi da incidente stradale (superiore all</a:t>
            </a:r>
            <a:r>
              <a:rPr lang="ja-JP" altLang="it-IT" sz="2400" smtClean="0"/>
              <a:t>’</a:t>
            </a:r>
            <a:r>
              <a:rPr lang="it-IT" altLang="ja-JP" sz="2400" smtClean="0">
                <a:latin typeface="Century Gothic" pitchFamily="34" charset="0"/>
              </a:rPr>
              <a:t>80%). </a:t>
            </a:r>
          </a:p>
          <a:p>
            <a:pPr eaLnBrk="1" hangingPunct="1">
              <a:lnSpc>
                <a:spcPct val="90000"/>
              </a:lnSpc>
              <a:buClr>
                <a:srgbClr val="990000"/>
              </a:buClr>
              <a:buSzPct val="80000"/>
              <a:buFont typeface="Wingdings" pitchFamily="2" charset="2"/>
              <a:buChar char="q"/>
            </a:pPr>
            <a:r>
              <a:rPr lang="it-IT" sz="2400" smtClean="0">
                <a:latin typeface="Century Gothic" pitchFamily="34" charset="0"/>
              </a:rPr>
              <a:t>Personale rappresentante la Compagnia, in particolare avvocati e liquidatori, sul tema delle conseguenze psicologiche di un incidente (nei casi più gravi: invalidità permanenti e parenti di persone decedute), affinché sviluppino un approccio empatico e di supporto nei confronti di tali tipologie di vittime.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323850" y="1104900"/>
            <a:ext cx="8496300" cy="3956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it-IT" sz="2800" b="1">
                <a:latin typeface="Century Gothic" pitchFamily="34" charset="0"/>
              </a:rPr>
              <a:t>Organi del progetto</a:t>
            </a:r>
          </a:p>
          <a:p>
            <a:pPr>
              <a:spcBef>
                <a:spcPct val="50000"/>
              </a:spcBef>
            </a:pPr>
            <a:endParaRPr lang="it-IT">
              <a:latin typeface="Century Gothic" pitchFamily="34" charset="0"/>
            </a:endParaRPr>
          </a:p>
          <a:p>
            <a:pPr>
              <a:spcBef>
                <a:spcPct val="50000"/>
              </a:spcBef>
            </a:pPr>
            <a:r>
              <a:rPr lang="it-IT" b="1">
                <a:latin typeface="Century Gothic" pitchFamily="34" charset="0"/>
              </a:rPr>
              <a:t>Gruppo  di Coordinamento del progetto</a:t>
            </a:r>
            <a:r>
              <a:rPr lang="it-IT">
                <a:latin typeface="Century Gothic" pitchFamily="34" charset="0"/>
              </a:rPr>
              <a:t>.</a:t>
            </a:r>
          </a:p>
          <a:p>
            <a:pPr algn="just">
              <a:spcBef>
                <a:spcPct val="50000"/>
              </a:spcBef>
            </a:pPr>
            <a:r>
              <a:rPr lang="it-IT" b="1">
                <a:latin typeface="Century Gothic" pitchFamily="34" charset="0"/>
              </a:rPr>
              <a:t>Comitato Scientifico del progetto</a:t>
            </a:r>
            <a:r>
              <a:rPr lang="it-IT">
                <a:latin typeface="Century Gothic" pitchFamily="34" charset="0"/>
              </a:rPr>
              <a:t>.</a:t>
            </a:r>
          </a:p>
          <a:p>
            <a:pPr algn="just">
              <a:spcBef>
                <a:spcPct val="50000"/>
              </a:spcBef>
            </a:pPr>
            <a:r>
              <a:rPr lang="it-IT" b="1">
                <a:latin typeface="Century Gothic" pitchFamily="34" charset="0"/>
              </a:rPr>
              <a:t>Due gruppi di lavoro</a:t>
            </a:r>
            <a:r>
              <a:rPr lang="it-IT">
                <a:latin typeface="Century Gothic" pitchFamily="34" charset="0"/>
              </a:rPr>
              <a:t> formati da psicologi, traumatologi, medici riabilitatori, avvocati, liquidatori selezionati dalle Compagnie assicuratrici aderenti al progetto, esperti selezionati dalla Fondazione ANIA.</a:t>
            </a:r>
          </a:p>
          <a:p>
            <a:pPr algn="just">
              <a:spcBef>
                <a:spcPct val="50000"/>
              </a:spcBef>
            </a:pPr>
            <a:r>
              <a:rPr lang="it-IT">
                <a:latin typeface="Century Gothic" pitchFamily="34" charset="0"/>
              </a:rPr>
              <a:t>Funzioni dei due gruppi di lavoro:</a:t>
            </a:r>
          </a:p>
          <a:p>
            <a:pPr algn="just"/>
            <a:r>
              <a:rPr lang="it-IT" b="1">
                <a:latin typeface="Century Gothic" pitchFamily="34" charset="0"/>
              </a:rPr>
              <a:t>Gruppo 1</a:t>
            </a:r>
            <a:r>
              <a:rPr lang="it-IT">
                <a:latin typeface="Century Gothic" pitchFamily="34" charset="0"/>
              </a:rPr>
              <a:t>: Focalizzazione sulla vittima - </a:t>
            </a:r>
            <a:r>
              <a:rPr lang="ja-JP" altLang="it-IT"/>
              <a:t>“</a:t>
            </a:r>
            <a:r>
              <a:rPr lang="it-IT" altLang="ja-JP" b="1" i="1">
                <a:latin typeface="Century Gothic" pitchFamily="34" charset="0"/>
              </a:rPr>
              <a:t>Gruppo vittime</a:t>
            </a:r>
            <a:r>
              <a:rPr lang="ja-JP" altLang="it-IT"/>
              <a:t>”</a:t>
            </a:r>
            <a:r>
              <a:rPr lang="it-IT" altLang="ja-JP">
                <a:latin typeface="Century Gothic" pitchFamily="34" charset="0"/>
              </a:rPr>
              <a:t>.</a:t>
            </a:r>
          </a:p>
          <a:p>
            <a:pPr algn="just"/>
            <a:r>
              <a:rPr lang="it-IT" b="1">
                <a:latin typeface="Century Gothic" pitchFamily="34" charset="0"/>
              </a:rPr>
              <a:t>Gruppo 2</a:t>
            </a:r>
            <a:r>
              <a:rPr lang="it-IT">
                <a:latin typeface="Century Gothic" pitchFamily="34" charset="0"/>
              </a:rPr>
              <a:t>: Focalizzazione sulla definizione di un modello di intervento sulle compagnie assicuratrici - </a:t>
            </a:r>
            <a:r>
              <a:rPr lang="ja-JP" altLang="it-IT"/>
              <a:t>“</a:t>
            </a:r>
            <a:r>
              <a:rPr lang="it-IT" altLang="ja-JP" b="1" i="1">
                <a:latin typeface="Century Gothic" pitchFamily="34" charset="0"/>
              </a:rPr>
              <a:t>Gruppo assicurazioni</a:t>
            </a:r>
            <a:r>
              <a:rPr lang="ja-JP" altLang="it-IT"/>
              <a:t>”</a:t>
            </a:r>
            <a:r>
              <a:rPr lang="it-IT" altLang="ja-JP">
                <a:latin typeface="Century Gothic" pitchFamily="34" charset="0"/>
              </a:rPr>
              <a:t>. </a:t>
            </a:r>
            <a:endParaRPr lang="it-IT">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5" descr="cs02">
            <a:hlinkClick r:id="rId3"/>
          </p:cNvPr>
          <p:cNvPicPr>
            <a:picLocks noChangeAspect="1" noChangeArrowheads="1"/>
          </p:cNvPicPr>
          <p:nvPr/>
        </p:nvPicPr>
        <p:blipFill>
          <a:blip r:embed="rId4"/>
          <a:srcRect l="14911" r="10181" b="22546"/>
          <a:stretch>
            <a:fillRect/>
          </a:stretch>
        </p:blipFill>
        <p:spPr bwMode="auto">
          <a:xfrm>
            <a:off x="0" y="1317625"/>
            <a:ext cx="7451725" cy="5137150"/>
          </a:xfrm>
          <a:prstGeom prst="rect">
            <a:avLst/>
          </a:prstGeom>
          <a:noFill/>
          <a:ln w="9525">
            <a:noFill/>
            <a:miter lim="800000"/>
            <a:headEnd/>
            <a:tailEnd/>
          </a:ln>
        </p:spPr>
      </p:pic>
      <p:sp>
        <p:nvSpPr>
          <p:cNvPr id="73734" name="Text Box 6"/>
          <p:cNvSpPr txBox="1">
            <a:spLocks noChangeArrowheads="1"/>
          </p:cNvSpPr>
          <p:nvPr/>
        </p:nvSpPr>
        <p:spPr bwMode="auto">
          <a:xfrm>
            <a:off x="4211638" y="2060575"/>
            <a:ext cx="4752975" cy="579438"/>
          </a:xfrm>
          <a:prstGeom prst="rect">
            <a:avLst/>
          </a:prstGeom>
          <a:gradFill rotWithShape="1">
            <a:gsLst>
              <a:gs pos="0">
                <a:schemeClr val="bg1">
                  <a:alpha val="57001"/>
                </a:schemeClr>
              </a:gs>
              <a:gs pos="100000">
                <a:schemeClr val="bg1">
                  <a:gamma/>
                  <a:tint val="0"/>
                  <a:invGamma/>
                </a:schemeClr>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it-IT" sz="3200" b="1">
                <a:latin typeface="Century Gothic" charset="0"/>
                <a:ea typeface="ＭＳ Ｐゴシック" charset="0"/>
              </a:rPr>
              <a:t>Il Comitato Scientifico</a:t>
            </a:r>
          </a:p>
        </p:txBody>
      </p:sp>
      <p:sp>
        <p:nvSpPr>
          <p:cNvPr id="73735" name="Line 7"/>
          <p:cNvSpPr>
            <a:spLocks noChangeShapeType="1"/>
          </p:cNvSpPr>
          <p:nvPr/>
        </p:nvSpPr>
        <p:spPr bwMode="auto">
          <a:xfrm flipV="1">
            <a:off x="0" y="1268413"/>
            <a:ext cx="9144000" cy="0"/>
          </a:xfrm>
          <a:prstGeom prst="line">
            <a:avLst/>
          </a:prstGeom>
          <a:noFill/>
          <a:ln w="50800">
            <a:solidFill>
              <a:srgbClr val="5F5F5F"/>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lstStyle/>
          <a:p>
            <a:pPr>
              <a:defRPr/>
            </a:pPr>
            <a:endParaRPr lang="it-IT">
              <a:latin typeface="Arial" charset="0"/>
              <a:ea typeface="ＭＳ Ｐゴシック"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sellaDiTesto 1"/>
          <p:cNvSpPr txBox="1">
            <a:spLocks noChangeArrowheads="1"/>
          </p:cNvSpPr>
          <p:nvPr/>
        </p:nvSpPr>
        <p:spPr bwMode="auto">
          <a:xfrm>
            <a:off x="2270125" y="833438"/>
            <a:ext cx="4389438" cy="579437"/>
          </a:xfrm>
          <a:prstGeom prst="rect">
            <a:avLst/>
          </a:prstGeom>
          <a:noFill/>
          <a:ln>
            <a:noFill/>
          </a:ln>
          <a:extLst/>
        </p:spPr>
        <p:txBody>
          <a:bodyPr wrap="none">
            <a:spAutoFit/>
          </a:bodyPr>
          <a:lstStyle/>
          <a:p>
            <a:r>
              <a:rPr lang="it-IT" sz="3200" b="1">
                <a:effectLst>
                  <a:outerShdw blurRad="38100" dist="38100" dir="2700000" algn="tl">
                    <a:srgbClr val="C0C0C0"/>
                  </a:outerShdw>
                </a:effectLst>
                <a:latin typeface="Century Gothic" pitchFamily="34" charset="0"/>
              </a:rPr>
              <a:t>Il comitato scientifico</a:t>
            </a:r>
          </a:p>
        </p:txBody>
      </p:sp>
      <p:sp>
        <p:nvSpPr>
          <p:cNvPr id="35842" name="CasellaDiTesto 2"/>
          <p:cNvSpPr txBox="1">
            <a:spLocks noChangeArrowheads="1"/>
          </p:cNvSpPr>
          <p:nvPr/>
        </p:nvSpPr>
        <p:spPr bwMode="auto">
          <a:xfrm>
            <a:off x="107950" y="1700213"/>
            <a:ext cx="8893175" cy="3108543"/>
          </a:xfrm>
          <a:prstGeom prst="rect">
            <a:avLst/>
          </a:prstGeom>
          <a:noFill/>
          <a:ln w="9525">
            <a:noFill/>
            <a:miter lim="800000"/>
            <a:headEnd/>
            <a:tailEnd/>
          </a:ln>
        </p:spPr>
        <p:txBody>
          <a:bodyPr>
            <a:spAutoFit/>
          </a:bodyPr>
          <a:lstStyle/>
          <a:p>
            <a:pPr algn="just"/>
            <a:r>
              <a:rPr lang="it-IT" sz="2800" dirty="0">
                <a:latin typeface="Century Gothic" pitchFamily="34" charset="0"/>
              </a:rPr>
              <a:t>Composto dai massimi esperti nazionali ed internazionali della Psicologia del trauma.</a:t>
            </a:r>
          </a:p>
          <a:p>
            <a:pPr algn="just"/>
            <a:endParaRPr lang="it-IT" sz="2800" b="1" dirty="0">
              <a:latin typeface="Century Gothic" pitchFamily="34" charset="0"/>
            </a:endParaRPr>
          </a:p>
          <a:p>
            <a:pPr algn="just"/>
            <a:r>
              <a:rPr lang="it-IT" sz="2800" dirty="0" smtClean="0">
                <a:latin typeface="Century Gothic" pitchFamily="34" charset="0"/>
              </a:rPr>
              <a:t>		</a:t>
            </a:r>
          </a:p>
          <a:p>
            <a:pPr algn="just"/>
            <a:r>
              <a:rPr lang="it-IT" sz="2800" dirty="0" smtClean="0">
                <a:latin typeface="Century Gothic" pitchFamily="34" charset="0"/>
              </a:rPr>
              <a:t>		Coordinatore</a:t>
            </a:r>
            <a:r>
              <a:rPr lang="it-IT" sz="2800" dirty="0">
                <a:latin typeface="Century Gothic" pitchFamily="34" charset="0"/>
              </a:rPr>
              <a:t>: Prof. Anna Maria </a:t>
            </a:r>
            <a:r>
              <a:rPr lang="it-IT" sz="2800" dirty="0" smtClean="0">
                <a:latin typeface="Century Gothic" pitchFamily="34" charset="0"/>
              </a:rPr>
              <a:t>			Giannini,  Prof</a:t>
            </a:r>
            <a:r>
              <a:rPr lang="it-IT" sz="2800" dirty="0">
                <a:latin typeface="Century Gothic" pitchFamily="34" charset="0"/>
              </a:rPr>
              <a:t>. </a:t>
            </a:r>
            <a:r>
              <a:rPr lang="it-IT" sz="2800" dirty="0" smtClean="0">
                <a:latin typeface="Century Gothic" pitchFamily="34" charset="0"/>
              </a:rPr>
              <a:t>Ordinario Facoltà di 			Psicologia, Università La Sapienza</a:t>
            </a:r>
            <a:endParaRPr lang="it-IT" sz="2800" dirty="0">
              <a:latin typeface="Century Gothic" pitchFamily="34" charset="0"/>
            </a:endParaRPr>
          </a:p>
        </p:txBody>
      </p:sp>
      <p:pic>
        <p:nvPicPr>
          <p:cNvPr id="35844" name="Picture 4" descr="http://www.rai.tv/dl/images/105x791281001713272vlcsnap-2010-08-05-11h47m05s119.jpg">
            <a:hlinkClick r:id="rId3"/>
          </p:cNvPr>
          <p:cNvPicPr>
            <a:picLocks noChangeAspect="1" noChangeArrowheads="1"/>
          </p:cNvPicPr>
          <p:nvPr/>
        </p:nvPicPr>
        <p:blipFill>
          <a:blip r:embed="rId4"/>
          <a:srcRect/>
          <a:stretch>
            <a:fillRect/>
          </a:stretch>
        </p:blipFill>
        <p:spPr bwMode="auto">
          <a:xfrm>
            <a:off x="142844" y="3429000"/>
            <a:ext cx="1804033" cy="135732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ruttura predefinita">
  <a:themeElements>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uttura predefinita">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1011</TotalTime>
  <Words>769</Words>
  <Application>Microsoft Macintosh PowerPoint</Application>
  <PresentationFormat>Presentazione su schermo (4:3)</PresentationFormat>
  <Paragraphs>77</Paragraphs>
  <Slides>13</Slides>
  <Notes>13</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13</vt:i4>
      </vt:variant>
    </vt:vector>
  </HeadingPairs>
  <TitlesOfParts>
    <vt:vector size="20" baseType="lpstr">
      <vt:lpstr>Arial</vt:lpstr>
      <vt:lpstr>ＭＳ Ｐゴシック</vt:lpstr>
      <vt:lpstr>Century Gothic</vt:lpstr>
      <vt:lpstr>Wingdings</vt:lpstr>
      <vt:lpstr>Calibri</vt:lpstr>
      <vt:lpstr>Struttura predefinita</vt:lpstr>
      <vt:lpstr>1_Struttura predefinita</vt:lpstr>
      <vt:lpstr>Diapositiva 1</vt:lpstr>
      <vt:lpstr>Diapositiva 2</vt:lpstr>
      <vt:lpstr>Diapositiva 3</vt:lpstr>
      <vt:lpstr>Diapositiva 4</vt:lpstr>
      <vt:lpstr>Diapositiva 5</vt:lpstr>
      <vt:lpstr>Beneficiari</vt:lpstr>
      <vt:lpstr>Diapositiva 7</vt:lpstr>
      <vt:lpstr>Diapositiva 8</vt:lpstr>
      <vt:lpstr>Diapositiva 9</vt:lpstr>
      <vt:lpstr>Diapositiva 10</vt:lpstr>
      <vt:lpstr>Diapositiva 11</vt:lpstr>
      <vt:lpstr>Diapositiva 12</vt:lpstr>
      <vt:lpstr>Diapositiva 13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Francesca</dc:creator>
  <cp:lastModifiedBy>Sony</cp:lastModifiedBy>
  <cp:revision>58</cp:revision>
  <dcterms:created xsi:type="dcterms:W3CDTF">2014-03-14T13:34:38Z</dcterms:created>
  <dcterms:modified xsi:type="dcterms:W3CDTF">2015-05-26T11:27:28Z</dcterms:modified>
</cp:coreProperties>
</file>